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307" r:id="rId3"/>
    <p:sldId id="309" r:id="rId4"/>
    <p:sldId id="308" r:id="rId5"/>
    <p:sldId id="310" r:id="rId6"/>
    <p:sldId id="311" r:id="rId7"/>
    <p:sldId id="312" r:id="rId8"/>
    <p:sldId id="313" r:id="rId9"/>
    <p:sldId id="314" r:id="rId10"/>
    <p:sldId id="315" r:id="rId11"/>
    <p:sldId id="317" r:id="rId12"/>
    <p:sldId id="318" r:id="rId13"/>
    <p:sldId id="262" r:id="rId14"/>
    <p:sldId id="259" r:id="rId15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7"/>
      <p:bold r:id="rId18"/>
      <p:italic r:id="rId19"/>
      <p:boldItalic r:id="rId20"/>
    </p:embeddedFont>
    <p:embeddedFont>
      <p:font typeface="Oswald" pitchFamily="2" charset="77"/>
      <p:regular r:id="rId21"/>
      <p:bold r:id="rId22"/>
    </p:embeddedFont>
    <p:embeddedFont>
      <p:font typeface="Roboto Condensed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DA4638-0A4B-45A4-830C-53453FC38FD0}">
  <a:tblStyle styleId="{3EDA4638-0A4B-45A4-830C-53453FC38F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F6044D5-6C2D-4260-B62A-5D74A249256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94543"/>
  </p:normalViewPr>
  <p:slideViewPr>
    <p:cSldViewPr snapToGrid="0" snapToObjects="1">
      <p:cViewPr varScale="1">
        <p:scale>
          <a:sx n="199" d="100"/>
          <a:sy n="199" d="100"/>
        </p:scale>
        <p:origin x="14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0FACB-F185-6748-BDFA-424F09E30420}" type="doc">
      <dgm:prSet loTypeId="urn:microsoft.com/office/officeart/2005/8/layout/chevron1" loCatId="" qsTypeId="urn:microsoft.com/office/officeart/2005/8/quickstyle/simple2" qsCatId="simple" csTypeId="urn:microsoft.com/office/officeart/2005/8/colors/accent1_2" csCatId="accent1" phldr="1"/>
      <dgm:spPr/>
    </dgm:pt>
    <dgm:pt modelId="{9188842D-E9C4-D34B-B7FB-CA318D25EB0C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ED58B-A4F5-3E47-9C96-AB247AD20007}" type="parTrans" cxnId="{46338357-EDFC-FB48-9F20-8F3511593A21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4D18E-BC49-F54A-BABF-01D6F13AEFDA}" type="sibTrans" cxnId="{46338357-EDFC-FB48-9F20-8F3511593A21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C1256-4F06-5A4D-BCAE-A985FFF28B4C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AC4750-EFAC-F349-B61E-112C6E026B2F}" type="parTrans" cxnId="{01E1EDE0-E989-9B40-9839-BC2905B8944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0E48F6-B054-C74F-835D-629835D0000B}" type="sibTrans" cxnId="{01E1EDE0-E989-9B40-9839-BC2905B8944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95F819-134E-EB47-A467-E277064E899F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12 </a:t>
          </a:r>
          <a:r>
            <a:rPr lang="en-US" sz="2400" b="1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endParaRPr lang="en-US" sz="2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BFFF3-7DE4-E541-A950-D5D0BC6A6634}" type="parTrans" cxnId="{C4A3012F-60BF-7A44-9B1F-AF809B5ABA3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2E6A3D-C6EA-054C-B01E-9016ED033A37}" type="sibTrans" cxnId="{C4A3012F-60BF-7A44-9B1F-AF809B5ABA3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D8052-8A5A-3F43-BD1B-B4703183BFE0}">
      <dgm:prSet custT="1"/>
      <dgm:spPr>
        <a:solidFill>
          <a:schemeClr val="accent4"/>
        </a:solidFill>
      </dgm:spPr>
      <dgm:t>
        <a:bodyPr/>
        <a:lstStyle/>
        <a:p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CD410-8A1D-EE4D-946D-022674092064}" type="parTrans" cxnId="{4DFC9C93-1403-EE47-9FA5-A4E9205C345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EDC591-299B-BE4E-A3A0-66258F0E14DC}" type="sibTrans" cxnId="{4DFC9C93-1403-EE47-9FA5-A4E9205C345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29F4C-F525-B24F-90D8-2F9A9A8FBB0F}" type="pres">
      <dgm:prSet presAssocID="{A3F0FACB-F185-6748-BDFA-424F09E30420}" presName="Name0" presStyleCnt="0">
        <dgm:presLayoutVars>
          <dgm:dir/>
          <dgm:animLvl val="lvl"/>
          <dgm:resizeHandles val="exact"/>
        </dgm:presLayoutVars>
      </dgm:prSet>
      <dgm:spPr/>
    </dgm:pt>
    <dgm:pt modelId="{6C034EEF-711C-D541-945F-6AB255A53BDC}" type="pres">
      <dgm:prSet presAssocID="{9188842D-E9C4-D34B-B7FB-CA318D25EB0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CFFAF0F-0337-F040-AA3A-0ABACE2ED898}" type="pres">
      <dgm:prSet presAssocID="{98C4D18E-BC49-F54A-BABF-01D6F13AEFDA}" presName="parTxOnlySpace" presStyleCnt="0"/>
      <dgm:spPr/>
    </dgm:pt>
    <dgm:pt modelId="{F9C90929-7CB2-114D-8148-37B2D930C0EE}" type="pres">
      <dgm:prSet presAssocID="{8EDD8052-8A5A-3F43-BD1B-B4703183BFE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2903B38-CB93-2446-97C4-C9E384E1E012}" type="pres">
      <dgm:prSet presAssocID="{CFEDC591-299B-BE4E-A3A0-66258F0E14DC}" presName="parTxOnlySpace" presStyleCnt="0"/>
      <dgm:spPr/>
    </dgm:pt>
    <dgm:pt modelId="{740DEA64-6218-6541-B9A8-E3DD4EEBBC5B}" type="pres">
      <dgm:prSet presAssocID="{CA4C1256-4F06-5A4D-BCAE-A985FFF28B4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FFADAF1-C971-C24F-8772-53CB02AC5393}" type="pres">
      <dgm:prSet presAssocID="{CB0E48F6-B054-C74F-835D-629835D0000B}" presName="parTxOnlySpace" presStyleCnt="0"/>
      <dgm:spPr/>
    </dgm:pt>
    <dgm:pt modelId="{262F1261-F9A0-1249-AE04-69D0E7425755}" type="pres">
      <dgm:prSet presAssocID="{FB95F819-134E-EB47-A467-E277064E899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4A3012F-60BF-7A44-9B1F-AF809B5ABA3F}" srcId="{A3F0FACB-F185-6748-BDFA-424F09E30420}" destId="{FB95F819-134E-EB47-A467-E277064E899F}" srcOrd="3" destOrd="0" parTransId="{41BBFFF3-7DE4-E541-A950-D5D0BC6A6634}" sibTransId="{2C2E6A3D-C6EA-054C-B01E-9016ED033A37}"/>
    <dgm:cxn modelId="{46338357-EDFC-FB48-9F20-8F3511593A21}" srcId="{A3F0FACB-F185-6748-BDFA-424F09E30420}" destId="{9188842D-E9C4-D34B-B7FB-CA318D25EB0C}" srcOrd="0" destOrd="0" parTransId="{D71ED58B-A4F5-3E47-9C96-AB247AD20007}" sibTransId="{98C4D18E-BC49-F54A-BABF-01D6F13AEFDA}"/>
    <dgm:cxn modelId="{0CA3447F-F6EA-5B4C-BD1A-399BB9E6AC44}" type="presOf" srcId="{A3F0FACB-F185-6748-BDFA-424F09E30420}" destId="{9F629F4C-F525-B24F-90D8-2F9A9A8FBB0F}" srcOrd="0" destOrd="0" presId="urn:microsoft.com/office/officeart/2005/8/layout/chevron1"/>
    <dgm:cxn modelId="{4DFC9C93-1403-EE47-9FA5-A4E9205C3458}" srcId="{A3F0FACB-F185-6748-BDFA-424F09E30420}" destId="{8EDD8052-8A5A-3F43-BD1B-B4703183BFE0}" srcOrd="1" destOrd="0" parTransId="{F67CD410-8A1D-EE4D-946D-022674092064}" sibTransId="{CFEDC591-299B-BE4E-A3A0-66258F0E14DC}"/>
    <dgm:cxn modelId="{24222BA4-AE22-7F43-9A95-E410862D0063}" type="presOf" srcId="{CA4C1256-4F06-5A4D-BCAE-A985FFF28B4C}" destId="{740DEA64-6218-6541-B9A8-E3DD4EEBBC5B}" srcOrd="0" destOrd="0" presId="urn:microsoft.com/office/officeart/2005/8/layout/chevron1"/>
    <dgm:cxn modelId="{F3AC39B9-6283-7F4C-87A5-12B8C4D31B1B}" type="presOf" srcId="{FB95F819-134E-EB47-A467-E277064E899F}" destId="{262F1261-F9A0-1249-AE04-69D0E7425755}" srcOrd="0" destOrd="0" presId="urn:microsoft.com/office/officeart/2005/8/layout/chevron1"/>
    <dgm:cxn modelId="{0F7B0CC5-40A7-D24B-833B-E2E5515C04E5}" type="presOf" srcId="{9188842D-E9C4-D34B-B7FB-CA318D25EB0C}" destId="{6C034EEF-711C-D541-945F-6AB255A53BDC}" srcOrd="0" destOrd="0" presId="urn:microsoft.com/office/officeart/2005/8/layout/chevron1"/>
    <dgm:cxn modelId="{EFC4F6CF-AAB1-3744-8534-75D11E45A65E}" type="presOf" srcId="{8EDD8052-8A5A-3F43-BD1B-B4703183BFE0}" destId="{F9C90929-7CB2-114D-8148-37B2D930C0EE}" srcOrd="0" destOrd="0" presId="urn:microsoft.com/office/officeart/2005/8/layout/chevron1"/>
    <dgm:cxn modelId="{01E1EDE0-E989-9B40-9839-BC2905B8944F}" srcId="{A3F0FACB-F185-6748-BDFA-424F09E30420}" destId="{CA4C1256-4F06-5A4D-BCAE-A985FFF28B4C}" srcOrd="2" destOrd="0" parTransId="{A2AC4750-EFAC-F349-B61E-112C6E026B2F}" sibTransId="{CB0E48F6-B054-C74F-835D-629835D0000B}"/>
    <dgm:cxn modelId="{36522BC2-6B12-834F-9CAA-702E1C6FE866}" type="presParOf" srcId="{9F629F4C-F525-B24F-90D8-2F9A9A8FBB0F}" destId="{6C034EEF-711C-D541-945F-6AB255A53BDC}" srcOrd="0" destOrd="0" presId="urn:microsoft.com/office/officeart/2005/8/layout/chevron1"/>
    <dgm:cxn modelId="{9788BEE1-465E-3E42-AB8F-31DAB3285D7B}" type="presParOf" srcId="{9F629F4C-F525-B24F-90D8-2F9A9A8FBB0F}" destId="{FCFFAF0F-0337-F040-AA3A-0ABACE2ED898}" srcOrd="1" destOrd="0" presId="urn:microsoft.com/office/officeart/2005/8/layout/chevron1"/>
    <dgm:cxn modelId="{93D18EAF-E7B2-5145-B481-146D7520DC72}" type="presParOf" srcId="{9F629F4C-F525-B24F-90D8-2F9A9A8FBB0F}" destId="{F9C90929-7CB2-114D-8148-37B2D930C0EE}" srcOrd="2" destOrd="0" presId="urn:microsoft.com/office/officeart/2005/8/layout/chevron1"/>
    <dgm:cxn modelId="{8B8DC562-C400-E64B-8593-7E0ABBCCE1A3}" type="presParOf" srcId="{9F629F4C-F525-B24F-90D8-2F9A9A8FBB0F}" destId="{C2903B38-CB93-2446-97C4-C9E384E1E012}" srcOrd="3" destOrd="0" presId="urn:microsoft.com/office/officeart/2005/8/layout/chevron1"/>
    <dgm:cxn modelId="{038C3478-E215-4440-9CF3-D37EA1683AC0}" type="presParOf" srcId="{9F629F4C-F525-B24F-90D8-2F9A9A8FBB0F}" destId="{740DEA64-6218-6541-B9A8-E3DD4EEBBC5B}" srcOrd="4" destOrd="0" presId="urn:microsoft.com/office/officeart/2005/8/layout/chevron1"/>
    <dgm:cxn modelId="{830BAF84-B842-104F-9BD4-CC9C711E3883}" type="presParOf" srcId="{9F629F4C-F525-B24F-90D8-2F9A9A8FBB0F}" destId="{7FFADAF1-C971-C24F-8772-53CB02AC5393}" srcOrd="5" destOrd="0" presId="urn:microsoft.com/office/officeart/2005/8/layout/chevron1"/>
    <dgm:cxn modelId="{A18DA417-CCC8-CB40-9F2E-5F6A59F7F904}" type="presParOf" srcId="{9F629F4C-F525-B24F-90D8-2F9A9A8FBB0F}" destId="{262F1261-F9A0-1249-AE04-69D0E7425755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34EEF-711C-D541-945F-6AB255A53BDC}">
      <dsp:nvSpPr>
        <dsp:cNvPr id="0" name=""/>
        <dsp:cNvSpPr/>
      </dsp:nvSpPr>
      <dsp:spPr>
        <a:xfrm>
          <a:off x="3482" y="282910"/>
          <a:ext cx="2027428" cy="810971"/>
        </a:xfrm>
        <a:prstGeom prst="chevron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8968" y="282910"/>
        <a:ext cx="1216457" cy="810971"/>
      </dsp:txXfrm>
    </dsp:sp>
    <dsp:sp modelId="{F9C90929-7CB2-114D-8148-37B2D930C0EE}">
      <dsp:nvSpPr>
        <dsp:cNvPr id="0" name=""/>
        <dsp:cNvSpPr/>
      </dsp:nvSpPr>
      <dsp:spPr>
        <a:xfrm>
          <a:off x="1828168" y="282910"/>
          <a:ext cx="2027428" cy="810971"/>
        </a:xfrm>
        <a:prstGeom prst="chevron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3654" y="282910"/>
        <a:ext cx="1216457" cy="810971"/>
      </dsp:txXfrm>
    </dsp:sp>
    <dsp:sp modelId="{740DEA64-6218-6541-B9A8-E3DD4EEBBC5B}">
      <dsp:nvSpPr>
        <dsp:cNvPr id="0" name=""/>
        <dsp:cNvSpPr/>
      </dsp:nvSpPr>
      <dsp:spPr>
        <a:xfrm>
          <a:off x="3652853" y="282910"/>
          <a:ext cx="2027428" cy="810971"/>
        </a:xfrm>
        <a:prstGeom prst="chevron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8339" y="282910"/>
        <a:ext cx="1216457" cy="810971"/>
      </dsp:txXfrm>
    </dsp:sp>
    <dsp:sp modelId="{262F1261-F9A0-1249-AE04-69D0E7425755}">
      <dsp:nvSpPr>
        <dsp:cNvPr id="0" name=""/>
        <dsp:cNvSpPr/>
      </dsp:nvSpPr>
      <dsp:spPr>
        <a:xfrm>
          <a:off x="5477538" y="282910"/>
          <a:ext cx="2027428" cy="810971"/>
        </a:xfrm>
        <a:prstGeom prst="chevron">
          <a:avLst/>
        </a:prstGeom>
        <a:solidFill>
          <a:schemeClr val="accent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12 </a:t>
          </a:r>
          <a:r>
            <a:rPr lang="en-US" sz="2400" b="1" kern="1200" dirty="0" err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tháng</a:t>
          </a:r>
          <a:endParaRPr lang="en-US" sz="24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3024" y="282910"/>
        <a:ext cx="1216457" cy="810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667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09666" y="2185857"/>
            <a:ext cx="3534604" cy="3432788"/>
            <a:chOff x="6172200" y="2656118"/>
            <a:chExt cx="2971754" cy="2886151"/>
          </a:xfrm>
        </p:grpSpPr>
        <p:sp>
          <p:nvSpPr>
            <p:cNvPr id="11" name="Google Shape;11;p2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16" name="Google Shape;16;p2"/>
          <p:cNvGrpSpPr/>
          <p:nvPr/>
        </p:nvGrpSpPr>
        <p:grpSpPr>
          <a:xfrm>
            <a:off x="-22" y="-324543"/>
            <a:ext cx="3068579" cy="1910876"/>
            <a:chOff x="-32" y="-215963"/>
            <a:chExt cx="2163561" cy="1347300"/>
          </a:xfrm>
        </p:grpSpPr>
        <p:sp>
          <p:nvSpPr>
            <p:cNvPr id="17" name="Google Shape;17;p2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2753825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4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25" name="Google Shape;25;p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grpSp>
        <p:nvGrpSpPr>
          <p:cNvPr id="30" name="Google Shape;30;p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31" name="Google Shape;31;p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685800" y="24215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137" name="Google Shape;137;p10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0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42" name="Google Shape;142;p10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143" name="Google Shape;143;p10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0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0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0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48" name="Google Shape;148;p1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1425" y="1149725"/>
            <a:ext cx="57603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Oswald"/>
              <a:buNone/>
              <a:defRPr sz="3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1425" y="1777125"/>
            <a:ext cx="5760300" cy="2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»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⋄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●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○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 Condensed"/>
              <a:buChar char="■"/>
              <a:defRPr sz="20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300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 txBox="1">
            <a:spLocks noGrp="1"/>
          </p:cNvSpPr>
          <p:nvPr>
            <p:ph type="ctrTitle"/>
          </p:nvPr>
        </p:nvSpPr>
        <p:spPr>
          <a:xfrm>
            <a:off x="393192" y="1832841"/>
            <a:ext cx="567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2700" marR="5080">
              <a:lnSpc>
                <a:spcPct val="99800"/>
              </a:lnSpc>
              <a:spcBef>
                <a:spcPts val="110"/>
              </a:spcBef>
            </a:pPr>
            <a:r>
              <a:rPr lang="en-US" sz="4000" spc="114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TỐI ƯU CHI PHÍ</a:t>
            </a:r>
            <a:br>
              <a:rPr lang="en-US" sz="4000" spc="114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</a:br>
            <a:r>
              <a:rPr lang="en-US" sz="4000" spc="114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TRÊN AMAZON</a:t>
            </a:r>
            <a:endParaRPr lang="en-US" sz="4000" dirty="0">
              <a:solidFill>
                <a:schemeClr val="bg1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3C86D-7F4A-160E-A0C7-44F17601E9E8}"/>
              </a:ext>
            </a:extLst>
          </p:cNvPr>
          <p:cNvSpPr txBox="1"/>
          <p:nvPr/>
        </p:nvSpPr>
        <p:spPr>
          <a:xfrm>
            <a:off x="393192" y="2947880"/>
            <a:ext cx="3191256" cy="1512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114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Mr. Tung Pham</a:t>
            </a:r>
            <a:br>
              <a:rPr lang="en-US" sz="2400" b="1" spc="114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</a:br>
            <a:r>
              <a:rPr lang="en-US" sz="2000" i="1" spc="114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CEO &amp; Founder</a:t>
            </a:r>
            <a:br>
              <a:rPr lang="en-US" sz="2000" i="1" spc="114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</a:br>
            <a:r>
              <a:rPr lang="en-US" sz="2000" i="1" spc="114" dirty="0" err="1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Anneco</a:t>
            </a:r>
            <a:r>
              <a:rPr lang="en-US" sz="2000" i="1" spc="114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 Group</a:t>
            </a:r>
            <a:endParaRPr lang="en-VN" sz="2400" i="1" dirty="0">
              <a:solidFill>
                <a:schemeClr val="bg1"/>
              </a:solidFill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6B75481-BF17-3942-BCCC-D3D0A6EBB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860" y="-250076"/>
            <a:ext cx="1323400" cy="132340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5F4DCB-23E8-C04A-8037-650350562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028" y="234616"/>
            <a:ext cx="2295144" cy="761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4D35ED-A05E-CF44-A279-BF6F311D02AB}"/>
              </a:ext>
            </a:extLst>
          </p:cNvPr>
          <p:cNvSpPr txBox="1"/>
          <p:nvPr/>
        </p:nvSpPr>
        <p:spPr>
          <a:xfrm>
            <a:off x="6016221" y="4824126"/>
            <a:ext cx="3127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2D3CFB-D65F-08E9-B9BE-CF4A88C167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Google Shape;131;p2">
            <a:extLst>
              <a:ext uri="{FF2B5EF4-FFF2-40B4-BE49-F238E27FC236}">
                <a16:creationId xmlns:a16="http://schemas.microsoft.com/office/drawing/2014/main" id="{080AF7B9-E854-0179-A865-53DAD5726264}"/>
              </a:ext>
            </a:extLst>
          </p:cNvPr>
          <p:cNvSpPr txBox="1"/>
          <p:nvPr/>
        </p:nvSpPr>
        <p:spPr>
          <a:xfrm>
            <a:off x="4312442" y="133311"/>
            <a:ext cx="49530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Tối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ưu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phí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vận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chuyển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VN - US</a:t>
            </a:r>
            <a:endParaRPr sz="2400" b="1" i="0" u="none" strike="noStrike" cap="none" dirty="0">
              <a:solidFill>
                <a:srgbClr val="ED7D31"/>
              </a:solidFill>
              <a:latin typeface="+mn-lt"/>
              <a:sym typeface="Arial"/>
            </a:endParaRPr>
          </a:p>
        </p:txBody>
      </p:sp>
      <p:pic>
        <p:nvPicPr>
          <p:cNvPr id="4" name="Picture 2" descr="Airplane PNG File | PNG All">
            <a:extLst>
              <a:ext uri="{FF2B5EF4-FFF2-40B4-BE49-F238E27FC236}">
                <a16:creationId xmlns:a16="http://schemas.microsoft.com/office/drawing/2014/main" id="{8AAB0923-E3E4-F22D-F8E8-364292618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" y="1258365"/>
            <a:ext cx="3766877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go Ship Png - Ship With Container Png | Full Size PNG Download | SeekPNG">
            <a:extLst>
              <a:ext uri="{FF2B5EF4-FFF2-40B4-BE49-F238E27FC236}">
                <a16:creationId xmlns:a16="http://schemas.microsoft.com/office/drawing/2014/main" id="{A5D1BC5F-BAC0-A8F1-BEBE-6F20D280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38" y="999329"/>
            <a:ext cx="3500146" cy="17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Packaging Icon - Ecommerce and Business Icons - SoftIcons.com">
            <a:extLst>
              <a:ext uri="{FF2B5EF4-FFF2-40B4-BE49-F238E27FC236}">
                <a16:creationId xmlns:a16="http://schemas.microsoft.com/office/drawing/2014/main" id="{AC7369B0-DECA-A88C-C0A9-A4C20B9DD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55" y="2692817"/>
            <a:ext cx="2450683" cy="245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ABCF35-5CCD-A4EB-D7C3-2CAB8948E2B9}"/>
              </a:ext>
            </a:extLst>
          </p:cNvPr>
          <p:cNvSpPr txBox="1"/>
          <p:nvPr/>
        </p:nvSpPr>
        <p:spPr>
          <a:xfrm>
            <a:off x="6017159" y="4886380"/>
            <a:ext cx="3439157" cy="25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4389A18-9F6F-9E3A-6F93-A73005998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31334"/>
            <a:ext cx="1609344" cy="53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1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88A3F5-725B-BDD4-75EA-9DAE60DF48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F7C9F22C-30DE-897B-3E3C-5058B4448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8" y="1061302"/>
            <a:ext cx="4280676" cy="335987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0E65C79-5909-94E6-3752-E329B7FD5F72}"/>
              </a:ext>
            </a:extLst>
          </p:cNvPr>
          <p:cNvSpPr/>
          <p:nvPr/>
        </p:nvSpPr>
        <p:spPr>
          <a:xfrm>
            <a:off x="4484338" y="2154683"/>
            <a:ext cx="414486" cy="3368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6086B5-9D7C-D7F6-91E8-DC252DEC5CA7}"/>
              </a:ext>
            </a:extLst>
          </p:cNvPr>
          <p:cNvSpPr/>
          <p:nvPr/>
        </p:nvSpPr>
        <p:spPr>
          <a:xfrm>
            <a:off x="607529" y="3467973"/>
            <a:ext cx="405012" cy="1684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3AEB3-71BA-61E2-3062-246E60546044}"/>
              </a:ext>
            </a:extLst>
          </p:cNvPr>
          <p:cNvSpPr txBox="1"/>
          <p:nvPr/>
        </p:nvSpPr>
        <p:spPr>
          <a:xfrm>
            <a:off x="5117260" y="990676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n-lt"/>
                <a:ea typeface="Segoe UI Symbol" panose="020B0502040204020203" pitchFamily="34" charset="0"/>
              </a:rPr>
              <a:t>Sponsor Product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4BFA8-9D1A-5F14-F345-B78A4FBA64FC}"/>
              </a:ext>
            </a:extLst>
          </p:cNvPr>
          <p:cNvSpPr txBox="1"/>
          <p:nvPr/>
        </p:nvSpPr>
        <p:spPr>
          <a:xfrm>
            <a:off x="5135695" y="1344619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n-lt"/>
                <a:ea typeface="Segoe UI Symbol" panose="020B0502040204020203" pitchFamily="34" charset="0"/>
              </a:rPr>
              <a:t>Sponsor Brand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1B53D0-1500-79D4-8327-DB3F0C41A3F5}"/>
              </a:ext>
            </a:extLst>
          </p:cNvPr>
          <p:cNvSpPr txBox="1"/>
          <p:nvPr/>
        </p:nvSpPr>
        <p:spPr>
          <a:xfrm>
            <a:off x="5135695" y="1747612"/>
            <a:ext cx="1675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n-lt"/>
                <a:ea typeface="Segoe UI Symbol" panose="020B0502040204020203" pitchFamily="34" charset="0"/>
              </a:rPr>
              <a:t>Sponsor Display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C41F1E-3E50-930D-6AC3-9A69AA96A808}"/>
              </a:ext>
            </a:extLst>
          </p:cNvPr>
          <p:cNvSpPr txBox="1"/>
          <p:nvPr/>
        </p:nvSpPr>
        <p:spPr>
          <a:xfrm>
            <a:off x="5135695" y="2116944"/>
            <a:ext cx="14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n-lt"/>
                <a:ea typeface="Segoe UI Symbol" panose="020B0502040204020203" pitchFamily="34" charset="0"/>
              </a:rPr>
              <a:t>Amazon DSP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32E340-E687-3C50-630D-789B516B923D}"/>
              </a:ext>
            </a:extLst>
          </p:cNvPr>
          <p:cNvSpPr txBox="1"/>
          <p:nvPr/>
        </p:nvSpPr>
        <p:spPr>
          <a:xfrm>
            <a:off x="6008016" y="4939532"/>
            <a:ext cx="322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448023DE-06F7-A50C-51A0-8BA4F9952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4710"/>
            <a:ext cx="1508760" cy="500634"/>
          </a:xfrm>
          <a:prstGeom prst="rect">
            <a:avLst/>
          </a:prstGeom>
        </p:spPr>
      </p:pic>
      <p:sp>
        <p:nvSpPr>
          <p:cNvPr id="15" name="Google Shape;131;p2">
            <a:extLst>
              <a:ext uri="{FF2B5EF4-FFF2-40B4-BE49-F238E27FC236}">
                <a16:creationId xmlns:a16="http://schemas.microsoft.com/office/drawing/2014/main" id="{8AFB6BA8-BB10-074F-A6A5-007F0E8CC93D}"/>
              </a:ext>
            </a:extLst>
          </p:cNvPr>
          <p:cNvSpPr txBox="1"/>
          <p:nvPr/>
        </p:nvSpPr>
        <p:spPr>
          <a:xfrm>
            <a:off x="3085684" y="84863"/>
            <a:ext cx="6019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Tối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ưu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chi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phí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Promotion &amp; Advertising</a:t>
            </a:r>
            <a:endParaRPr sz="2400" b="1" i="0" u="none" strike="noStrike" cap="none" dirty="0">
              <a:solidFill>
                <a:srgbClr val="ED7D31"/>
              </a:solidFill>
              <a:latin typeface="+mn-lt"/>
              <a:sym typeface="Arial"/>
            </a:endParaRPr>
          </a:p>
        </p:txBody>
      </p:sp>
      <p:sp>
        <p:nvSpPr>
          <p:cNvPr id="16" name="Google Shape;131;p2">
            <a:extLst>
              <a:ext uri="{FF2B5EF4-FFF2-40B4-BE49-F238E27FC236}">
                <a16:creationId xmlns:a16="http://schemas.microsoft.com/office/drawing/2014/main" id="{6FF21945-A80C-E941-958A-45F4C53BB249}"/>
              </a:ext>
            </a:extLst>
          </p:cNvPr>
          <p:cNvSpPr txBox="1"/>
          <p:nvPr/>
        </p:nvSpPr>
        <p:spPr>
          <a:xfrm>
            <a:off x="7048024" y="1121473"/>
            <a:ext cx="150876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en-US" b="1" dirty="0" err="1">
                <a:solidFill>
                  <a:srgbClr val="FF0000"/>
                </a:solidFill>
                <a:latin typeface="+mn-lt"/>
                <a:sym typeface="Arial"/>
              </a:rPr>
              <a:t>Tối</a:t>
            </a:r>
            <a:r>
              <a:rPr lang="en-US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  <a:sym typeface="Arial"/>
              </a:rPr>
              <a:t>ưu</a:t>
            </a:r>
            <a:r>
              <a:rPr lang="en-US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  <a:sym typeface="Arial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  <a:sym typeface="Arial"/>
              </a:rPr>
              <a:t>chiến</a:t>
            </a:r>
            <a:r>
              <a:rPr lang="en-US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  <a:sym typeface="Arial"/>
              </a:rPr>
              <a:t>lược</a:t>
            </a:r>
            <a:r>
              <a:rPr lang="en-US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  <a:sym typeface="Arial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  <a:sym typeface="Arial"/>
              </a:rPr>
              <a:t>công</a:t>
            </a:r>
            <a:r>
              <a:rPr lang="en-US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  <a:sym typeface="Arial"/>
              </a:rPr>
              <a:t>cụ</a:t>
            </a:r>
            <a:r>
              <a:rPr lang="en-US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  <a:sym typeface="Arial"/>
              </a:rPr>
              <a:t>quảng</a:t>
            </a:r>
            <a:r>
              <a:rPr lang="en-US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  <a:sym typeface="Arial"/>
              </a:rPr>
              <a:t>cáo</a:t>
            </a:r>
            <a:r>
              <a:rPr lang="en-US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n-lt"/>
                <a:sym typeface="Arial"/>
              </a:rPr>
              <a:t>trên</a:t>
            </a:r>
            <a:r>
              <a:rPr lang="en-US" b="1" dirty="0">
                <a:solidFill>
                  <a:srgbClr val="FF0000"/>
                </a:solidFill>
                <a:latin typeface="+mn-lt"/>
                <a:sym typeface="Arial"/>
              </a:rPr>
              <a:t> Amazon</a:t>
            </a:r>
            <a:endParaRPr b="1" i="0" u="none" strike="noStrike" cap="none" dirty="0">
              <a:solidFill>
                <a:srgbClr val="FF0000"/>
              </a:solidFill>
              <a:latin typeface="+mn-lt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92F6CB-7B11-AD40-B220-9906EE728D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8"/>
          <a:stretch/>
        </p:blipFill>
        <p:spPr>
          <a:xfrm>
            <a:off x="5167309" y="2904450"/>
            <a:ext cx="2705393" cy="16247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BF6980-A413-8947-B104-65EC127B0860}"/>
              </a:ext>
            </a:extLst>
          </p:cNvPr>
          <p:cNvSpPr txBox="1"/>
          <p:nvPr/>
        </p:nvSpPr>
        <p:spPr>
          <a:xfrm>
            <a:off x="5051580" y="296700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2707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A12E7-7654-F8FB-8DB1-517A8A044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768" y="2197099"/>
            <a:ext cx="4725232" cy="29464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CF57C-0FED-9E69-150C-ABAF0DA022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2AAB7DA-35FB-FAB3-289F-DEB16B219557}"/>
              </a:ext>
            </a:extLst>
          </p:cNvPr>
          <p:cNvSpPr txBox="1">
            <a:spLocks/>
          </p:cNvSpPr>
          <p:nvPr/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pic>
        <p:nvPicPr>
          <p:cNvPr id="12" name="Picture 11" descr="Timeline&#10;&#10;Description automatically generated">
            <a:extLst>
              <a:ext uri="{FF2B5EF4-FFF2-40B4-BE49-F238E27FC236}">
                <a16:creationId xmlns:a16="http://schemas.microsoft.com/office/drawing/2014/main" id="{4783C8AE-5A09-6A86-A7FD-76005922E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5" y="669790"/>
            <a:ext cx="4036754" cy="3936358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CB99A01-3CD1-02AF-E491-943F2AB422F2}"/>
              </a:ext>
            </a:extLst>
          </p:cNvPr>
          <p:cNvSpPr/>
          <p:nvPr/>
        </p:nvSpPr>
        <p:spPr>
          <a:xfrm>
            <a:off x="2359431" y="2125661"/>
            <a:ext cx="502641" cy="142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4781DE-522E-9091-0C21-738DAA1515D9}"/>
              </a:ext>
            </a:extLst>
          </p:cNvPr>
          <p:cNvSpPr/>
          <p:nvPr/>
        </p:nvSpPr>
        <p:spPr>
          <a:xfrm>
            <a:off x="430385" y="3904488"/>
            <a:ext cx="441279" cy="2491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76D81-6C5D-3AC3-B262-0668417FC2E8}"/>
              </a:ext>
            </a:extLst>
          </p:cNvPr>
          <p:cNvSpPr txBox="1"/>
          <p:nvPr/>
        </p:nvSpPr>
        <p:spPr>
          <a:xfrm>
            <a:off x="4759176" y="500513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n-lt"/>
                <a:ea typeface="Segoe UI Symbol" panose="020B0502040204020203" pitchFamily="34" charset="0"/>
              </a:rPr>
              <a:t>Coupon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6F041B-4B53-3D01-6D7A-8F6D33F18DE8}"/>
              </a:ext>
            </a:extLst>
          </p:cNvPr>
          <p:cNvSpPr txBox="1"/>
          <p:nvPr/>
        </p:nvSpPr>
        <p:spPr>
          <a:xfrm>
            <a:off x="4759176" y="869845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n-lt"/>
                <a:ea typeface="Segoe UI Symbol" panose="020B0502040204020203" pitchFamily="34" charset="0"/>
              </a:rPr>
              <a:t>Deal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EE468C-5175-BA16-D490-9B98A47716D7}"/>
              </a:ext>
            </a:extLst>
          </p:cNvPr>
          <p:cNvSpPr txBox="1"/>
          <p:nvPr/>
        </p:nvSpPr>
        <p:spPr>
          <a:xfrm>
            <a:off x="4759176" y="1253584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+mn-lt"/>
                <a:ea typeface="Segoe UI Symbol" panose="020B0502040204020203" pitchFamily="34" charset="0"/>
              </a:rPr>
              <a:t>Promotion</a:t>
            </a:r>
          </a:p>
        </p:txBody>
      </p:sp>
      <p:pic>
        <p:nvPicPr>
          <p:cNvPr id="19" name="Picture 1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4E1FD88-D5A7-58AF-2E93-C13061D6B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79" y="2855047"/>
            <a:ext cx="3886200" cy="2069738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88658400-0EB9-6D38-1A8F-0B9590AB8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83" y="1559643"/>
            <a:ext cx="3886201" cy="14528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FEB6824-C072-0DD6-9606-C1F1F7969F72}"/>
              </a:ext>
            </a:extLst>
          </p:cNvPr>
          <p:cNvSpPr txBox="1"/>
          <p:nvPr/>
        </p:nvSpPr>
        <p:spPr>
          <a:xfrm>
            <a:off x="6017160" y="4891788"/>
            <a:ext cx="322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A3087E53-559F-42DD-CE3C-269EFA1AE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3356" y="4622150"/>
            <a:ext cx="1508760" cy="500634"/>
          </a:xfrm>
          <a:prstGeom prst="rect">
            <a:avLst/>
          </a:prstGeom>
        </p:spPr>
      </p:pic>
      <p:sp>
        <p:nvSpPr>
          <p:cNvPr id="21" name="Google Shape;131;p2">
            <a:extLst>
              <a:ext uri="{FF2B5EF4-FFF2-40B4-BE49-F238E27FC236}">
                <a16:creationId xmlns:a16="http://schemas.microsoft.com/office/drawing/2014/main" id="{8DD28D7C-2C1C-4443-87E9-066A2F9762EF}"/>
              </a:ext>
            </a:extLst>
          </p:cNvPr>
          <p:cNvSpPr txBox="1"/>
          <p:nvPr/>
        </p:nvSpPr>
        <p:spPr>
          <a:xfrm>
            <a:off x="3085684" y="84863"/>
            <a:ext cx="6019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Tối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ưu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chi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phí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Promotion &amp; Advertising</a:t>
            </a:r>
            <a:endParaRPr sz="2400" b="1" i="0" u="none" strike="noStrike" cap="none" dirty="0">
              <a:solidFill>
                <a:srgbClr val="ED7D31"/>
              </a:solidFill>
              <a:latin typeface="+mn-lt"/>
              <a:sym typeface="Arial"/>
            </a:endParaRPr>
          </a:p>
        </p:txBody>
      </p:sp>
      <p:sp>
        <p:nvSpPr>
          <p:cNvPr id="22" name="Google Shape;131;p2">
            <a:extLst>
              <a:ext uri="{FF2B5EF4-FFF2-40B4-BE49-F238E27FC236}">
                <a16:creationId xmlns:a16="http://schemas.microsoft.com/office/drawing/2014/main" id="{FE9BAA1A-BF50-3F41-A8EA-40FC9FBE3071}"/>
              </a:ext>
            </a:extLst>
          </p:cNvPr>
          <p:cNvSpPr txBox="1"/>
          <p:nvPr/>
        </p:nvSpPr>
        <p:spPr>
          <a:xfrm>
            <a:off x="6194475" y="715977"/>
            <a:ext cx="279467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en-US" sz="1200" b="1" dirty="0" err="1">
                <a:solidFill>
                  <a:srgbClr val="FF0000"/>
                </a:solidFill>
                <a:latin typeface="+mn-lt"/>
                <a:sym typeface="Arial"/>
              </a:rPr>
              <a:t>Sử</a:t>
            </a:r>
            <a:r>
              <a:rPr lang="en-US" sz="1200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n-lt"/>
                <a:sym typeface="Arial"/>
              </a:rPr>
              <a:t>dụng</a:t>
            </a:r>
            <a:r>
              <a:rPr lang="en-US" sz="1200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n-lt"/>
                <a:sym typeface="Arial"/>
              </a:rPr>
              <a:t>linh</a:t>
            </a:r>
            <a:r>
              <a:rPr lang="en-US" sz="1200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n-lt"/>
                <a:sym typeface="Arial"/>
              </a:rPr>
              <a:t>hoạt</a:t>
            </a:r>
            <a:r>
              <a:rPr lang="en-US" sz="1200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n-lt"/>
                <a:sym typeface="Arial"/>
              </a:rPr>
              <a:t>chương</a:t>
            </a:r>
            <a:r>
              <a:rPr lang="en-US" sz="1200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n-lt"/>
                <a:sym typeface="Arial"/>
              </a:rPr>
              <a:t>trình</a:t>
            </a:r>
            <a:r>
              <a:rPr lang="en-US" sz="1200" b="1" dirty="0">
                <a:solidFill>
                  <a:srgbClr val="FF0000"/>
                </a:solidFill>
                <a:latin typeface="+mn-lt"/>
                <a:sym typeface="Arial"/>
              </a:rPr>
              <a:t> Promotion: Coupon, Lighting deal, </a:t>
            </a:r>
            <a:r>
              <a:rPr lang="en-US" sz="1200" b="1" dirty="0" err="1">
                <a:solidFill>
                  <a:srgbClr val="FF0000"/>
                </a:solidFill>
                <a:latin typeface="+mn-lt"/>
                <a:sym typeface="Arial"/>
              </a:rPr>
              <a:t>Giảm</a:t>
            </a:r>
            <a:r>
              <a:rPr lang="en-US" sz="1200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n-lt"/>
                <a:sym typeface="Arial"/>
              </a:rPr>
              <a:t>giá</a:t>
            </a:r>
            <a:r>
              <a:rPr lang="en-US" sz="1200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n-lt"/>
                <a:sym typeface="Arial"/>
              </a:rPr>
              <a:t>trực</a:t>
            </a:r>
            <a:r>
              <a:rPr lang="en-US" sz="1200" b="1" dirty="0">
                <a:solidFill>
                  <a:srgbClr val="FF0000"/>
                </a:solidFill>
                <a:latin typeface="+mn-lt"/>
                <a:sym typeface="Arial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+mn-lt"/>
                <a:sym typeface="Arial"/>
              </a:rPr>
              <a:t>tiếp</a:t>
            </a:r>
            <a:r>
              <a:rPr lang="en-US" sz="1200" b="1" dirty="0">
                <a:solidFill>
                  <a:srgbClr val="FF0000"/>
                </a:solidFill>
                <a:latin typeface="+mn-lt"/>
                <a:sym typeface="Arial"/>
              </a:rPr>
              <a:t> (Lowest 30 days)</a:t>
            </a:r>
            <a:endParaRPr sz="1200" b="1" i="0" u="none" strike="noStrike" cap="none" dirty="0">
              <a:solidFill>
                <a:srgbClr val="FF0000"/>
              </a:solidFill>
              <a:latin typeface="+mn-lt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56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>
            <a:spLocks noGrp="1"/>
          </p:cNvSpPr>
          <p:nvPr>
            <p:ph type="ctrTitle" idx="4294967295"/>
          </p:nvPr>
        </p:nvSpPr>
        <p:spPr>
          <a:xfrm>
            <a:off x="1099739" y="2330099"/>
            <a:ext cx="5969677" cy="14247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8000" dirty="0">
                <a:solidFill>
                  <a:schemeClr val="accent3"/>
                </a:solidFill>
                <a:latin typeface="+mn-lt"/>
              </a:rPr>
              <a:t>Q &amp; A</a:t>
            </a:r>
            <a:endParaRPr sz="80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10" name="Google Shape;210;p18"/>
          <p:cNvSpPr txBox="1">
            <a:spLocks noGrp="1"/>
          </p:cNvSpPr>
          <p:nvPr>
            <p:ph type="subTitle" idx="4294967295"/>
          </p:nvPr>
        </p:nvSpPr>
        <p:spPr>
          <a:xfrm>
            <a:off x="278897" y="3662064"/>
            <a:ext cx="529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vi-V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18"/>
          <p:cNvSpPr/>
          <p:nvPr/>
        </p:nvSpPr>
        <p:spPr>
          <a:xfrm>
            <a:off x="6468342" y="2615556"/>
            <a:ext cx="282133" cy="2693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18"/>
          <p:cNvGrpSpPr/>
          <p:nvPr/>
        </p:nvGrpSpPr>
        <p:grpSpPr>
          <a:xfrm>
            <a:off x="6118236" y="1102938"/>
            <a:ext cx="1208686" cy="1209005"/>
            <a:chOff x="6654650" y="3665275"/>
            <a:chExt cx="409100" cy="409125"/>
          </a:xfrm>
        </p:grpSpPr>
        <p:sp>
          <p:nvSpPr>
            <p:cNvPr id="213" name="Google Shape;213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18"/>
          <p:cNvGrpSpPr/>
          <p:nvPr/>
        </p:nvGrpSpPr>
        <p:grpSpPr>
          <a:xfrm rot="1057032">
            <a:off x="4953323" y="2053161"/>
            <a:ext cx="798554" cy="798615"/>
            <a:chOff x="570875" y="4322250"/>
            <a:chExt cx="443300" cy="443325"/>
          </a:xfrm>
        </p:grpSpPr>
        <p:sp>
          <p:nvSpPr>
            <p:cNvPr id="216" name="Google Shape;216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18"/>
          <p:cNvSpPr/>
          <p:nvPr/>
        </p:nvSpPr>
        <p:spPr>
          <a:xfrm rot="2466689">
            <a:off x="5042924" y="1337125"/>
            <a:ext cx="392001" cy="37429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"/>
          <p:cNvSpPr/>
          <p:nvPr/>
        </p:nvSpPr>
        <p:spPr>
          <a:xfrm rot="-1609379">
            <a:off x="5616190" y="1572618"/>
            <a:ext cx="282082" cy="26934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8"/>
          <p:cNvSpPr/>
          <p:nvPr/>
        </p:nvSpPr>
        <p:spPr>
          <a:xfrm rot="2925831">
            <a:off x="7326593" y="1785995"/>
            <a:ext cx="211251" cy="20171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8"/>
          <p:cNvSpPr/>
          <p:nvPr/>
        </p:nvSpPr>
        <p:spPr>
          <a:xfrm rot="-1609195">
            <a:off x="6447476" y="434724"/>
            <a:ext cx="190312" cy="18171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4CCD51-689A-38EA-789E-4B217FDC2893}"/>
              </a:ext>
            </a:extLst>
          </p:cNvPr>
          <p:cNvSpPr txBox="1"/>
          <p:nvPr/>
        </p:nvSpPr>
        <p:spPr>
          <a:xfrm>
            <a:off x="6017160" y="4891788"/>
            <a:ext cx="322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6B807D21-2237-60C1-DB48-F0453A58C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63056"/>
            <a:ext cx="1815115" cy="60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  <p:bldP spid="211" grpId="0" animBg="1"/>
      <p:bldP spid="220" grpId="0" animBg="1"/>
      <p:bldP spid="221" grpId="0" animBg="1"/>
      <p:bldP spid="222" grpId="0" animBg="1"/>
      <p:bldP spid="2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ctrTitle"/>
          </p:nvPr>
        </p:nvSpPr>
        <p:spPr>
          <a:xfrm>
            <a:off x="1737360" y="2571750"/>
            <a:ext cx="5074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Clr>
                <a:srgbClr val="ED7D31"/>
              </a:buClr>
              <a:buSzPts val="4800"/>
            </a:pPr>
            <a:r>
              <a:rPr lang="en-US" sz="72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THANK YOU !!!</a:t>
            </a:r>
          </a:p>
        </p:txBody>
      </p:sp>
      <p:sp>
        <p:nvSpPr>
          <p:cNvPr id="190" name="Google Shape;190;p15"/>
          <p:cNvSpPr txBox="1">
            <a:spLocks noGrp="1"/>
          </p:cNvSpPr>
          <p:nvPr>
            <p:ph type="subTitle" idx="1"/>
          </p:nvPr>
        </p:nvSpPr>
        <p:spPr>
          <a:xfrm>
            <a:off x="685800" y="3449654"/>
            <a:ext cx="5074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sp>
        <p:nvSpPr>
          <p:cNvPr id="191" name="Google Shape;191;p1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D1795-7AF6-30E3-317D-EA50E111D338}"/>
              </a:ext>
            </a:extLst>
          </p:cNvPr>
          <p:cNvSpPr txBox="1"/>
          <p:nvPr/>
        </p:nvSpPr>
        <p:spPr>
          <a:xfrm>
            <a:off x="6017160" y="4891788"/>
            <a:ext cx="322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5F55349-59EA-B90E-E1BE-42114387B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3346"/>
            <a:ext cx="1845035" cy="612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3DFF47-7D0B-9CA5-C1A2-35C83CEB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768" y="2197099"/>
            <a:ext cx="4725232" cy="29464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614654-04FB-AC5B-7FB2-90707502C1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5DDA66-D5BC-C7D5-29BE-F0F10379E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83581"/>
              </p:ext>
            </p:extLst>
          </p:nvPr>
        </p:nvGraphicFramePr>
        <p:xfrm>
          <a:off x="1249090" y="527461"/>
          <a:ext cx="7031736" cy="4154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4296">
                  <a:extLst>
                    <a:ext uri="{9D8B030D-6E8A-4147-A177-3AD203B41FA5}">
                      <a16:colId xmlns:a16="http://schemas.microsoft.com/office/drawing/2014/main" val="184428175"/>
                    </a:ext>
                  </a:extLst>
                </a:gridCol>
                <a:gridCol w="1594296">
                  <a:extLst>
                    <a:ext uri="{9D8B030D-6E8A-4147-A177-3AD203B41FA5}">
                      <a16:colId xmlns:a16="http://schemas.microsoft.com/office/drawing/2014/main" val="2878949934"/>
                    </a:ext>
                  </a:extLst>
                </a:gridCol>
                <a:gridCol w="998241">
                  <a:extLst>
                    <a:ext uri="{9D8B030D-6E8A-4147-A177-3AD203B41FA5}">
                      <a16:colId xmlns:a16="http://schemas.microsoft.com/office/drawing/2014/main" val="1782681504"/>
                    </a:ext>
                  </a:extLst>
                </a:gridCol>
                <a:gridCol w="1288258">
                  <a:extLst>
                    <a:ext uri="{9D8B030D-6E8A-4147-A177-3AD203B41FA5}">
                      <a16:colId xmlns:a16="http://schemas.microsoft.com/office/drawing/2014/main" val="1346725652"/>
                    </a:ext>
                  </a:extLst>
                </a:gridCol>
                <a:gridCol w="1556645">
                  <a:extLst>
                    <a:ext uri="{9D8B030D-6E8A-4147-A177-3AD203B41FA5}">
                      <a16:colId xmlns:a16="http://schemas.microsoft.com/office/drawing/2014/main" val="2698640523"/>
                    </a:ext>
                  </a:extLst>
                </a:gridCol>
              </a:tblGrid>
              <a:tr h="2237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</a:t>
                      </a:r>
                      <a:endParaRPr lang="en-VN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620" marR="4620" marT="4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11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ý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159657"/>
                  </a:ext>
                </a:extLst>
              </a:tr>
              <a:tr h="16904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Amazon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93194"/>
                  </a:ext>
                </a:extLst>
              </a:tr>
              <a:tr h="3335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khoản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Gói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VN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$ 0.09</a:t>
                      </a:r>
                      <a:endParaRPr lang="en-V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r>
                        <a:rPr lang="vi-VN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Trả trên từng đơn vị sản phẩm</a:t>
                      </a:r>
                      <a:endParaRPr lang="en-VN" sz="1100">
                        <a:latin typeface="+mn-lt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VN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V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extLst>
                  <a:ext uri="{0D108BD9-81ED-4DB2-BD59-A6C34878D82A}">
                    <a16:rowId xmlns:a16="http://schemas.microsoft.com/office/drawing/2014/main" val="3783183233"/>
                  </a:ext>
                </a:extLst>
              </a:tr>
              <a:tr h="16904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Gói chuyên nghiệp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VN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$ 39.99</a:t>
                      </a:r>
                      <a:endParaRPr lang="en-V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tháng</a:t>
                      </a:r>
                      <a:endParaRPr lang="en-VN" sz="1100" dirty="0">
                        <a:latin typeface="+mn-lt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VN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V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extLst>
                  <a:ext uri="{0D108BD9-81ED-4DB2-BD59-A6C34878D82A}">
                    <a16:rowId xmlns:a16="http://schemas.microsoft.com/office/drawing/2014/main" val="2447301090"/>
                  </a:ext>
                </a:extLst>
              </a:tr>
              <a:tr h="3335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Referal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Fee)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8% -15% trên giá bán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r>
                        <a:rPr lang="vi-VN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Trả trên từng đơn vị sản phẩm</a:t>
                      </a:r>
                      <a:endParaRPr lang="en-VN" sz="1100">
                        <a:latin typeface="+mn-lt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extLst>
                  <a:ext uri="{0D108BD9-81ED-4DB2-BD59-A6C34878D82A}">
                    <a16:rowId xmlns:a16="http://schemas.microsoft.com/office/drawing/2014/main" val="2904473057"/>
                  </a:ext>
                </a:extLst>
              </a:tr>
              <a:tr h="333552"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 xử lý đơn hàng (FBA Fee)</a:t>
                      </a:r>
                      <a:endParaRPr lang="vi-V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Kích thước và trọng lượng sản phẩm</a:t>
                      </a:r>
                      <a:endParaRPr lang="vi-V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VN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$2.92 - $150</a:t>
                      </a:r>
                      <a:endParaRPr lang="en-V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r>
                        <a:rPr lang="vi-VN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Trả trên từng đơn vị sản phẩm</a:t>
                      </a:r>
                      <a:endParaRPr lang="en-VN" sz="1100" dirty="0">
                        <a:latin typeface="+mn-lt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extLst>
                  <a:ext uri="{0D108BD9-81ED-4DB2-BD59-A6C34878D82A}">
                    <a16:rowId xmlns:a16="http://schemas.microsoft.com/office/drawing/2014/main" val="2558152197"/>
                  </a:ext>
                </a:extLst>
              </a:tr>
              <a:tr h="662570"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 lưu kho (Storage Fee)</a:t>
                      </a:r>
                      <a:endParaRPr lang="vi-VN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Tổng kích thước hàng tồn</a:t>
                      </a:r>
                      <a:endParaRPr lang="vi-V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$0.53 - $2.4/met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khối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tháng</a:t>
                      </a:r>
                      <a:endParaRPr lang="en-VN" sz="1100" dirty="0">
                        <a:latin typeface="+mn-lt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vi-VN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Hàng tồn quá 12 tháng sẽ bị phạt, phạt dựa trên số hàng tồn và số hàng vượt định mức cho phép</a:t>
                      </a:r>
                      <a:endParaRPr lang="vi-V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extLst>
                  <a:ext uri="{0D108BD9-81ED-4DB2-BD59-A6C34878D82A}">
                    <a16:rowId xmlns:a16="http://schemas.microsoft.com/office/drawing/2014/main" val="3767936636"/>
                  </a:ext>
                </a:extLst>
              </a:tr>
              <a:tr h="3335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(Advertising)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Chiến lược bán hàng và sử dụng công cụ quảng cáo trên Amazon</a:t>
                      </a:r>
                      <a:endParaRPr lang="vi-V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Trả từng tháng</a:t>
                      </a:r>
                      <a:endParaRPr lang="en-VN" sz="1100">
                        <a:latin typeface="+mn-lt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VN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V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extLst>
                  <a:ext uri="{0D108BD9-81ED-4DB2-BD59-A6C34878D82A}">
                    <a16:rowId xmlns:a16="http://schemas.microsoft.com/office/drawing/2014/main" val="3117528605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khuyến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mãi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(Promotion)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vi-VN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Tuỳ thời điểm và ngân sách người bán, sử dụng công cụ Coupon, Prime Exclusive discount, Lighting deal…</a:t>
                      </a:r>
                      <a:endParaRPr lang="vi-V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tháng</a:t>
                      </a:r>
                      <a:endParaRPr lang="en-VN" sz="1100" dirty="0">
                        <a:latin typeface="+mn-lt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VN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V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extLst>
                  <a:ext uri="{0D108BD9-81ED-4DB2-BD59-A6C34878D82A}">
                    <a16:rowId xmlns:a16="http://schemas.microsoft.com/office/drawing/2014/main" val="2192532846"/>
                  </a:ext>
                </a:extLst>
              </a:tr>
              <a:tr h="26198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Amazon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241734"/>
                  </a:ext>
                </a:extLst>
              </a:tr>
              <a:tr h="3335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VN - US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Kích thước và trọng lượng sản phẩm</a:t>
                      </a:r>
                      <a:endParaRPr lang="vi-V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Air/Sea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Từng lần vận chuyển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VN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VN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extLst>
                  <a:ext uri="{0D108BD9-81ED-4DB2-BD59-A6C34878D82A}">
                    <a16:rowId xmlns:a16="http://schemas.microsoft.com/office/drawing/2014/main" val="2854023561"/>
                  </a:ext>
                </a:extLst>
              </a:tr>
              <a:tr h="1690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(Cost)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Nhà sản xuất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VN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V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VN" sz="10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n-V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extLst>
                  <a:ext uri="{0D108BD9-81ED-4DB2-BD59-A6C34878D82A}">
                    <a16:rowId xmlns:a16="http://schemas.microsoft.com/office/drawing/2014/main" val="959945244"/>
                  </a:ext>
                </a:extLst>
              </a:tr>
              <a:tr h="3335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khoản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Chụp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Quay video,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4620" marR="4620" marT="462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V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VN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620" marR="4620" marT="4620" marB="0" anchor="ctr"/>
                </a:tc>
                <a:extLst>
                  <a:ext uri="{0D108BD9-81ED-4DB2-BD59-A6C34878D82A}">
                    <a16:rowId xmlns:a16="http://schemas.microsoft.com/office/drawing/2014/main" val="3652253221"/>
                  </a:ext>
                </a:extLst>
              </a:tr>
            </a:tbl>
          </a:graphicData>
        </a:graphic>
      </p:graphicFrame>
      <p:sp>
        <p:nvSpPr>
          <p:cNvPr id="4" name="Google Shape;131;p2">
            <a:extLst>
              <a:ext uri="{FF2B5EF4-FFF2-40B4-BE49-F238E27FC236}">
                <a16:creationId xmlns:a16="http://schemas.microsoft.com/office/drawing/2014/main" id="{334545D7-D118-333E-F115-FB00E35F7A5E}"/>
              </a:ext>
            </a:extLst>
          </p:cNvPr>
          <p:cNvSpPr txBox="1"/>
          <p:nvPr/>
        </p:nvSpPr>
        <p:spPr>
          <a:xfrm>
            <a:off x="1837944" y="57571"/>
            <a:ext cx="740464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ED7D31"/>
                </a:solidFill>
                <a:latin typeface="+mn-lt"/>
                <a:sym typeface="Arial"/>
              </a:rPr>
              <a:t>CƠ CẤU CHI PHÍ BÁN HÀNG TRÊN AMAZON</a:t>
            </a:r>
            <a:endParaRPr sz="2400" b="1" i="0" u="none" strike="noStrike" cap="none" dirty="0">
              <a:solidFill>
                <a:srgbClr val="ED7D31"/>
              </a:solidFill>
              <a:latin typeface="+mn-lt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68A3C-1D66-E3F3-0FF5-2BFA9BB4E611}"/>
              </a:ext>
            </a:extLst>
          </p:cNvPr>
          <p:cNvSpPr txBox="1"/>
          <p:nvPr/>
        </p:nvSpPr>
        <p:spPr>
          <a:xfrm>
            <a:off x="2942169" y="4836123"/>
            <a:ext cx="34882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latin typeface="+mn-lt"/>
                <a:cs typeface="Times New Roman" panose="02020603050405020304" pitchFamily="18" charset="0"/>
              </a:rPr>
              <a:t>https://sell.amazon.com/pricing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1BC1E-AF97-78EB-CC82-3B73843CE48B}"/>
              </a:ext>
            </a:extLst>
          </p:cNvPr>
          <p:cNvSpPr txBox="1"/>
          <p:nvPr/>
        </p:nvSpPr>
        <p:spPr>
          <a:xfrm>
            <a:off x="6017160" y="4891788"/>
            <a:ext cx="322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EB07EAB-FF5B-C942-2273-FC6AE34E9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4710"/>
            <a:ext cx="1508760" cy="5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3DFF47-7D0B-9CA5-C1A2-35C83CEB6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768" y="2197099"/>
            <a:ext cx="4725232" cy="29464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614654-04FB-AC5B-7FB2-90707502C1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6FB9D2-55B9-726F-4F08-9AF67F4BC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20" y="656326"/>
            <a:ext cx="7039896" cy="4337369"/>
          </a:xfrm>
          <a:prstGeom prst="rect">
            <a:avLst/>
          </a:prstGeom>
        </p:spPr>
      </p:pic>
      <p:sp>
        <p:nvSpPr>
          <p:cNvPr id="8" name="Google Shape;131;p2">
            <a:extLst>
              <a:ext uri="{FF2B5EF4-FFF2-40B4-BE49-F238E27FC236}">
                <a16:creationId xmlns:a16="http://schemas.microsoft.com/office/drawing/2014/main" id="{D9936471-D5DE-3514-EF8E-AA06BEB58739}"/>
              </a:ext>
            </a:extLst>
          </p:cNvPr>
          <p:cNvSpPr txBox="1"/>
          <p:nvPr/>
        </p:nvSpPr>
        <p:spPr>
          <a:xfrm>
            <a:off x="5936396" y="0"/>
            <a:ext cx="2438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ED7D31"/>
                </a:solidFill>
                <a:latin typeface="+mn-lt"/>
                <a:sym typeface="Arial"/>
              </a:rPr>
              <a:t>Profit &amp; Loss</a:t>
            </a:r>
            <a:endParaRPr sz="2400" b="1" i="0" u="none" strike="noStrike" cap="none" dirty="0">
              <a:solidFill>
                <a:srgbClr val="ED7D31"/>
              </a:solidFill>
              <a:latin typeface="+mn-lt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75E12-BA01-0BF7-E93D-939D21E7709A}"/>
              </a:ext>
            </a:extLst>
          </p:cNvPr>
          <p:cNvSpPr txBox="1"/>
          <p:nvPr/>
        </p:nvSpPr>
        <p:spPr>
          <a:xfrm>
            <a:off x="2423160" y="393601"/>
            <a:ext cx="8291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https://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www.amazon.com</a:t>
            </a:r>
            <a:r>
              <a:rPr lang="en-US" dirty="0">
                <a:latin typeface="+mn-lt"/>
                <a:cs typeface="Arial" panose="020B0604020202020204" pitchFamily="34" charset="0"/>
              </a:rPr>
              <a:t>/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Relipop</a:t>
            </a:r>
            <a:r>
              <a:rPr lang="en-US" dirty="0">
                <a:latin typeface="+mn-lt"/>
                <a:cs typeface="Arial" panose="020B0604020202020204" pitchFamily="34" charset="0"/>
              </a:rPr>
              <a:t>-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Womens</a:t>
            </a:r>
            <a:r>
              <a:rPr lang="en-US" dirty="0">
                <a:latin typeface="+mn-lt"/>
                <a:cs typeface="Arial" panose="020B0604020202020204" pitchFamily="34" charset="0"/>
              </a:rPr>
              <a:t>-Dresses-Floral-Sleeve/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dp</a:t>
            </a:r>
            <a:r>
              <a:rPr lang="en-US" dirty="0">
                <a:latin typeface="+mn-lt"/>
                <a:cs typeface="Arial" panose="020B0604020202020204" pitchFamily="34" charset="0"/>
              </a:rPr>
              <a:t>/B0817J1VT3</a:t>
            </a:r>
            <a:endParaRPr lang="en-VN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2F2E85-3345-AA10-1E42-4B1EA5E94AE0}"/>
              </a:ext>
            </a:extLst>
          </p:cNvPr>
          <p:cNvSpPr txBox="1"/>
          <p:nvPr/>
        </p:nvSpPr>
        <p:spPr>
          <a:xfrm>
            <a:off x="6017160" y="4891788"/>
            <a:ext cx="322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71402939-6F3B-38A4-E19B-7B424E105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4710"/>
            <a:ext cx="1508760" cy="5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A2A1EA-DB35-541B-8193-9AE23D6D4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337002"/>
              </p:ext>
            </p:extLst>
          </p:nvPr>
        </p:nvGraphicFramePr>
        <p:xfrm>
          <a:off x="1300449" y="624413"/>
          <a:ext cx="4917471" cy="4021928"/>
        </p:xfrm>
        <a:graphic>
          <a:graphicData uri="http://schemas.openxmlformats.org/drawingml/2006/table">
            <a:tbl>
              <a:tblPr/>
              <a:tblGrid>
                <a:gridCol w="1461414">
                  <a:extLst>
                    <a:ext uri="{9D8B030D-6E8A-4147-A177-3AD203B41FA5}">
                      <a16:colId xmlns:a16="http://schemas.microsoft.com/office/drawing/2014/main" val="3289477759"/>
                    </a:ext>
                  </a:extLst>
                </a:gridCol>
                <a:gridCol w="1292356">
                  <a:extLst>
                    <a:ext uri="{9D8B030D-6E8A-4147-A177-3AD203B41FA5}">
                      <a16:colId xmlns:a16="http://schemas.microsoft.com/office/drawing/2014/main" val="1440698837"/>
                    </a:ext>
                  </a:extLst>
                </a:gridCol>
                <a:gridCol w="1065625">
                  <a:extLst>
                    <a:ext uri="{9D8B030D-6E8A-4147-A177-3AD203B41FA5}">
                      <a16:colId xmlns:a16="http://schemas.microsoft.com/office/drawing/2014/main" val="1092331765"/>
                    </a:ext>
                  </a:extLst>
                </a:gridCol>
                <a:gridCol w="1098076">
                  <a:extLst>
                    <a:ext uri="{9D8B030D-6E8A-4147-A177-3AD203B41FA5}">
                      <a16:colId xmlns:a16="http://schemas.microsoft.com/office/drawing/2014/main" val="3549926347"/>
                    </a:ext>
                  </a:extLst>
                </a:gridCol>
              </a:tblGrid>
              <a:tr h="243222">
                <a:tc rowSpan="13">
                  <a:txBody>
                    <a:bodyPr/>
                    <a:lstStyle/>
                    <a:p>
                      <a:pPr algn="ctr" rtl="0" fontAlgn="ctr"/>
                      <a:endParaRPr lang="en-VN" sz="900" dirty="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Description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Product 1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Product 1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7891"/>
                  </a:ext>
                </a:extLst>
              </a:tr>
              <a:tr h="138601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Weight (kg)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0.15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0.15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37411"/>
                  </a:ext>
                </a:extLst>
              </a:tr>
              <a:tr h="138601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L (m)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0.38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0.38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079475"/>
                  </a:ext>
                </a:extLst>
              </a:tr>
              <a:tr h="138601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W (m)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0.35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0.35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282863"/>
                  </a:ext>
                </a:extLst>
              </a:tr>
              <a:tr h="138601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H (m)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0.01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0.01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469424"/>
                  </a:ext>
                </a:extLst>
              </a:tr>
              <a:tr h="138601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CBM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0.00133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0.00133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40995"/>
                  </a:ext>
                </a:extLst>
              </a:tr>
              <a:tr h="138601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Converted weight (kg)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0.222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0.222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23363"/>
                  </a:ext>
                </a:extLst>
              </a:tr>
              <a:tr h="138601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Quantity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5,000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5,000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582363"/>
                  </a:ext>
                </a:extLst>
              </a:tr>
              <a:tr h="138601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1110.55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84106"/>
                  </a:ext>
                </a:extLst>
              </a:tr>
              <a:tr h="138601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Cost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$ 12.00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$ 600.00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64029"/>
                  </a:ext>
                </a:extLst>
              </a:tr>
              <a:tr h="138601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Shipping Cost/pcs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$ 2.67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$ 0.80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607871"/>
                  </a:ext>
                </a:extLst>
              </a:tr>
              <a:tr h="138601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Total Shipping Cost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$ 13,326.60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$ 3,990.00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038906"/>
                  </a:ext>
                </a:extLst>
              </a:tr>
              <a:tr h="415803">
                <a:tc v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 dirty="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Shipping mode: Air (kg)</a:t>
                      </a:r>
                      <a:b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</a:br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1 CBM = 167 kg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Shipping mode: </a:t>
                      </a:r>
                      <a:br>
                        <a:rPr lang="en-US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</a:br>
                      <a:r>
                        <a:rPr lang="en-US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Sea (CBM)</a:t>
                      </a:r>
                      <a:br>
                        <a:rPr lang="en-US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</a:br>
                      <a:r>
                        <a:rPr lang="en-US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1 CBM = 1,000 kg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42620"/>
                  </a:ext>
                </a:extLst>
              </a:tr>
              <a:tr h="1923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Retail Price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 b="1" dirty="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$ 24.99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$ 24.99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9351"/>
                  </a:ext>
                </a:extLst>
              </a:tr>
              <a:tr h="1583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 err="1">
                          <a:effectLst/>
                          <a:latin typeface="+mn-lt"/>
                          <a:cs typeface="Segoe UI" panose="020B0502040204020203" pitchFamily="34" charset="0"/>
                        </a:rPr>
                        <a:t>Referal</a:t>
                      </a:r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 Fee (15%)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 b="1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$ 3.75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$ 3.75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232426"/>
                  </a:ext>
                </a:extLst>
              </a:tr>
              <a:tr h="1753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FBA fee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 b="1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$ 4.40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$ 4.40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620240"/>
                  </a:ext>
                </a:extLst>
              </a:tr>
              <a:tr h="164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Shipping VN - US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 b="1" i="0" u="none" strike="noStrike" cap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Segoe UI" panose="020B0502040204020203" pitchFamily="34" charset="0"/>
                        <a:sym typeface="Arial"/>
                      </a:endParaRP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$ 2.67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Segoe UI" panose="020B0502040204020203" pitchFamily="34" charset="0"/>
                          <a:sym typeface="Arial"/>
                        </a:rPr>
                        <a:t>$ 0.80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062218"/>
                  </a:ext>
                </a:extLst>
              </a:tr>
              <a:tr h="164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Promotion (10%)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 dirty="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$ 2.50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$ 2.50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96006"/>
                  </a:ext>
                </a:extLst>
              </a:tr>
              <a:tr h="164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 err="1">
                          <a:effectLst/>
                          <a:latin typeface="+mn-lt"/>
                          <a:cs typeface="Segoe UI" panose="020B0502040204020203" pitchFamily="34" charset="0"/>
                        </a:rPr>
                        <a:t>Advetising</a:t>
                      </a:r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 (25%)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$ 6.25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$ 6.25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34091"/>
                  </a:ext>
                </a:extLst>
              </a:tr>
              <a:tr h="164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Storage fee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 dirty="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$ 0.03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90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$ 0.03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838728"/>
                  </a:ext>
                </a:extLst>
              </a:tr>
              <a:tr h="164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Cost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 b="1" dirty="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$ 3.50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$ 3.50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214589"/>
                  </a:ext>
                </a:extLst>
              </a:tr>
              <a:tr h="164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% Cost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14.01%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14.01%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17870"/>
                  </a:ext>
                </a:extLst>
              </a:tr>
              <a:tr h="164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Net Profit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 b="1">
                        <a:solidFill>
                          <a:srgbClr val="333333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solidFill>
                            <a:srgbClr val="333333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$ 1.93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dirty="0">
                          <a:solidFill>
                            <a:srgbClr val="333333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$ 3.80 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26802"/>
                  </a:ext>
                </a:extLst>
              </a:tr>
              <a:tr h="164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Margin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7.72%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15.19%</a:t>
                      </a:r>
                    </a:p>
                  </a:txBody>
                  <a:tcPr marL="9546" marR="9546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95253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8E9AD-5391-5479-CB17-FADD104119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Google Shape;131;p2">
            <a:extLst>
              <a:ext uri="{FF2B5EF4-FFF2-40B4-BE49-F238E27FC236}">
                <a16:creationId xmlns:a16="http://schemas.microsoft.com/office/drawing/2014/main" id="{1D06E846-D50A-00BA-4D9B-7F92C13BABF0}"/>
              </a:ext>
            </a:extLst>
          </p:cNvPr>
          <p:cNvSpPr txBox="1"/>
          <p:nvPr/>
        </p:nvSpPr>
        <p:spPr>
          <a:xfrm>
            <a:off x="6217920" y="162789"/>
            <a:ext cx="2438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ED7D31"/>
                </a:solidFill>
                <a:latin typeface="+mn-lt"/>
                <a:sym typeface="Arial"/>
              </a:rPr>
              <a:t>Profit &amp; Loss</a:t>
            </a:r>
            <a:endParaRPr sz="2400" b="1" i="0" u="none" strike="noStrike" cap="none" dirty="0">
              <a:solidFill>
                <a:srgbClr val="ED7D31"/>
              </a:solidFill>
              <a:latin typeface="+mn-lt"/>
              <a:sym typeface="Arial"/>
            </a:endParaRPr>
          </a:p>
        </p:txBody>
      </p:sp>
      <p:sp>
        <p:nvSpPr>
          <p:cNvPr id="5" name="Google Shape;131;p2">
            <a:extLst>
              <a:ext uri="{FF2B5EF4-FFF2-40B4-BE49-F238E27FC236}">
                <a16:creationId xmlns:a16="http://schemas.microsoft.com/office/drawing/2014/main" id="{A695CB54-0394-8DA5-C4E0-776165ABB9DE}"/>
              </a:ext>
            </a:extLst>
          </p:cNvPr>
          <p:cNvSpPr txBox="1"/>
          <p:nvPr/>
        </p:nvSpPr>
        <p:spPr>
          <a:xfrm>
            <a:off x="6217920" y="1482462"/>
            <a:ext cx="24384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en-US" sz="1600" b="1" i="0" u="none" strike="noStrike" cap="none" dirty="0">
                <a:latin typeface="+mn-lt"/>
                <a:sym typeface="Arial"/>
              </a:rPr>
              <a:t>CBM = L x W x H</a:t>
            </a:r>
            <a:endParaRPr sz="1600" b="1" i="0" u="none" strike="noStrike" cap="none" dirty="0">
              <a:latin typeface="+mn-lt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B1C5D-438A-9D64-F568-5F56FE0CF043}"/>
              </a:ext>
            </a:extLst>
          </p:cNvPr>
          <p:cNvSpPr txBox="1"/>
          <p:nvPr/>
        </p:nvSpPr>
        <p:spPr>
          <a:xfrm>
            <a:off x="6017160" y="4891788"/>
            <a:ext cx="322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E2E9406-506F-6EF7-8085-AD232C686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4710"/>
            <a:ext cx="1508760" cy="5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EE9BF8-555B-ED96-B641-E402124F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768" y="2197099"/>
            <a:ext cx="4725232" cy="29464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052135-E3D7-EFBD-51F0-527E7D4281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Google Shape;131;p2">
            <a:extLst>
              <a:ext uri="{FF2B5EF4-FFF2-40B4-BE49-F238E27FC236}">
                <a16:creationId xmlns:a16="http://schemas.microsoft.com/office/drawing/2014/main" id="{1BCFFB98-36F0-7024-1AE3-918011109547}"/>
              </a:ext>
            </a:extLst>
          </p:cNvPr>
          <p:cNvSpPr txBox="1"/>
          <p:nvPr/>
        </p:nvSpPr>
        <p:spPr>
          <a:xfrm>
            <a:off x="5816260" y="162789"/>
            <a:ext cx="377579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ED7D31"/>
                </a:solidFill>
                <a:latin typeface="+mn-lt"/>
                <a:sym typeface="Arial"/>
              </a:rPr>
              <a:t>Profit &amp; Loss</a:t>
            </a:r>
            <a:endParaRPr sz="2400" b="1" i="0" u="none" strike="noStrike" cap="none" dirty="0">
              <a:solidFill>
                <a:srgbClr val="ED7D31"/>
              </a:solidFill>
              <a:latin typeface="+mn-lt"/>
              <a:sym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29C758-E128-AA18-8C7A-F4ABB7FE5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37299"/>
              </p:ext>
            </p:extLst>
          </p:nvPr>
        </p:nvGraphicFramePr>
        <p:xfrm>
          <a:off x="1499615" y="787201"/>
          <a:ext cx="7196324" cy="3873291"/>
        </p:xfrm>
        <a:graphic>
          <a:graphicData uri="http://schemas.openxmlformats.org/drawingml/2006/table">
            <a:tbl>
              <a:tblPr/>
              <a:tblGrid>
                <a:gridCol w="1008276">
                  <a:extLst>
                    <a:ext uri="{9D8B030D-6E8A-4147-A177-3AD203B41FA5}">
                      <a16:colId xmlns:a16="http://schemas.microsoft.com/office/drawing/2014/main" val="3646477768"/>
                    </a:ext>
                  </a:extLst>
                </a:gridCol>
                <a:gridCol w="622759">
                  <a:extLst>
                    <a:ext uri="{9D8B030D-6E8A-4147-A177-3AD203B41FA5}">
                      <a16:colId xmlns:a16="http://schemas.microsoft.com/office/drawing/2014/main" val="1565406015"/>
                    </a:ext>
                  </a:extLst>
                </a:gridCol>
                <a:gridCol w="622759">
                  <a:extLst>
                    <a:ext uri="{9D8B030D-6E8A-4147-A177-3AD203B41FA5}">
                      <a16:colId xmlns:a16="http://schemas.microsoft.com/office/drawing/2014/main" val="3018804495"/>
                    </a:ext>
                  </a:extLst>
                </a:gridCol>
                <a:gridCol w="494253">
                  <a:extLst>
                    <a:ext uri="{9D8B030D-6E8A-4147-A177-3AD203B41FA5}">
                      <a16:colId xmlns:a16="http://schemas.microsoft.com/office/drawing/2014/main" val="1470045791"/>
                    </a:ext>
                  </a:extLst>
                </a:gridCol>
                <a:gridCol w="494253">
                  <a:extLst>
                    <a:ext uri="{9D8B030D-6E8A-4147-A177-3AD203B41FA5}">
                      <a16:colId xmlns:a16="http://schemas.microsoft.com/office/drawing/2014/main" val="2528066593"/>
                    </a:ext>
                  </a:extLst>
                </a:gridCol>
                <a:gridCol w="494253">
                  <a:extLst>
                    <a:ext uri="{9D8B030D-6E8A-4147-A177-3AD203B41FA5}">
                      <a16:colId xmlns:a16="http://schemas.microsoft.com/office/drawing/2014/main" val="1296851836"/>
                    </a:ext>
                  </a:extLst>
                </a:gridCol>
                <a:gridCol w="494253">
                  <a:extLst>
                    <a:ext uri="{9D8B030D-6E8A-4147-A177-3AD203B41FA5}">
                      <a16:colId xmlns:a16="http://schemas.microsoft.com/office/drawing/2014/main" val="3377683288"/>
                    </a:ext>
                  </a:extLst>
                </a:gridCol>
                <a:gridCol w="494253">
                  <a:extLst>
                    <a:ext uri="{9D8B030D-6E8A-4147-A177-3AD203B41FA5}">
                      <a16:colId xmlns:a16="http://schemas.microsoft.com/office/drawing/2014/main" val="3984435449"/>
                    </a:ext>
                  </a:extLst>
                </a:gridCol>
                <a:gridCol w="494253">
                  <a:extLst>
                    <a:ext uri="{9D8B030D-6E8A-4147-A177-3AD203B41FA5}">
                      <a16:colId xmlns:a16="http://schemas.microsoft.com/office/drawing/2014/main" val="3710250054"/>
                    </a:ext>
                  </a:extLst>
                </a:gridCol>
                <a:gridCol w="494253">
                  <a:extLst>
                    <a:ext uri="{9D8B030D-6E8A-4147-A177-3AD203B41FA5}">
                      <a16:colId xmlns:a16="http://schemas.microsoft.com/office/drawing/2014/main" val="2003108550"/>
                    </a:ext>
                  </a:extLst>
                </a:gridCol>
                <a:gridCol w="494253">
                  <a:extLst>
                    <a:ext uri="{9D8B030D-6E8A-4147-A177-3AD203B41FA5}">
                      <a16:colId xmlns:a16="http://schemas.microsoft.com/office/drawing/2014/main" val="159072229"/>
                    </a:ext>
                  </a:extLst>
                </a:gridCol>
                <a:gridCol w="494253">
                  <a:extLst>
                    <a:ext uri="{9D8B030D-6E8A-4147-A177-3AD203B41FA5}">
                      <a16:colId xmlns:a16="http://schemas.microsoft.com/office/drawing/2014/main" val="2894412933"/>
                    </a:ext>
                  </a:extLst>
                </a:gridCol>
                <a:gridCol w="494253">
                  <a:extLst>
                    <a:ext uri="{9D8B030D-6E8A-4147-A177-3AD203B41FA5}">
                      <a16:colId xmlns:a16="http://schemas.microsoft.com/office/drawing/2014/main" val="3660661137"/>
                    </a:ext>
                  </a:extLst>
                </a:gridCol>
              </a:tblGrid>
              <a:tr h="358985">
                <a:tc>
                  <a:txBody>
                    <a:bodyPr/>
                    <a:lstStyle/>
                    <a:p>
                      <a:pPr algn="ctr" rtl="0" fontAlgn="ctr"/>
                      <a:endParaRPr lang="en-VN" sz="900" dirty="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8591" marR="8591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Jan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Feb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Mar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Apr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May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Jun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Jul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Aug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Sep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Oct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Nov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Dec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60611"/>
                  </a:ext>
                </a:extLst>
              </a:tr>
              <a:tr h="175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Sales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200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400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800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1,000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1,200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1,700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1,700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1,800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2,000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2,500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3,000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4669614"/>
                  </a:ext>
                </a:extLst>
              </a:tr>
              <a:tr h="175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Revenue (month)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$5,000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$10,000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$12,500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$20,000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$25,000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$30,000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$42,500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$42,500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$45,000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$50,000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$62,500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$75,000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9795977"/>
                  </a:ext>
                </a:extLst>
              </a:tr>
              <a:tr h="175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Revenue (day)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$167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$333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$417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$667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$833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$1,000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$1,417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$1,417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$1,500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$1,667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$2,083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$2,500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0748782"/>
                  </a:ext>
                </a:extLst>
              </a:tr>
              <a:tr h="175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Promotion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$250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$625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$1,000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>
                          <a:effectLst/>
                          <a:latin typeface="+mn-lt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>
                          <a:effectLst/>
                          <a:latin typeface="+mn-lt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$2,125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>
                          <a:effectLst/>
                          <a:latin typeface="+mn-lt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>
                          <a:effectLst/>
                          <a:latin typeface="+mn-lt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>
                          <a:effectLst/>
                          <a:latin typeface="+mn-lt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$3,125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$3,750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8347863"/>
                  </a:ext>
                </a:extLst>
              </a:tr>
              <a:tr h="175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Promotion (%)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 dirty="0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 dirty="0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 dirty="0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4708349"/>
                  </a:ext>
                </a:extLst>
              </a:tr>
              <a:tr h="297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Advertising (month)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$1,250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$2,500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$3,125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$5,000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$5,000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$4,500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$4,250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$6,375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$6,750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$7,500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$6,250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$7,500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70985"/>
                  </a:ext>
                </a:extLst>
              </a:tr>
              <a:tr h="175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Advertising (day)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$42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$83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$104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$167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$167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$200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$283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$283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$300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$333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$417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3979608"/>
                  </a:ext>
                </a:extLst>
              </a:tr>
              <a:tr h="175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Ads (% revenue)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35%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35%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35%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35%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30%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25%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 dirty="0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20%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 dirty="0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25%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 dirty="0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25%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 dirty="0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25%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20%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20%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7910456"/>
                  </a:ext>
                </a:extLst>
              </a:tr>
              <a:tr h="175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Profit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-$100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$500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$1,250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$2,000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$3,750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$4,500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$6,375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$8,500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$9,000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$10,000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>
                          <a:effectLst/>
                          <a:latin typeface="+mn-lt"/>
                          <a:cs typeface="Segoe UI" panose="020B0502040204020203" pitchFamily="34" charset="0"/>
                        </a:rPr>
                        <a:t>$12,500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$15,000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4413478"/>
                  </a:ext>
                </a:extLst>
              </a:tr>
              <a:tr h="175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Profit (%)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-2%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15%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15%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15%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 dirty="0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20%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20%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 dirty="0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20%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20%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VN" sz="900" b="0" i="1" dirty="0">
                          <a:solidFill>
                            <a:srgbClr val="EA4335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20%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667846"/>
                  </a:ext>
                </a:extLst>
              </a:tr>
              <a:tr h="1635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Task list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Ship Air </a:t>
                      </a:r>
                      <a:r>
                        <a:rPr lang="en-US" sz="900" b="0" dirty="0" err="1">
                          <a:effectLst/>
                          <a:latin typeface="+mn-lt"/>
                          <a:cs typeface="Segoe UI" panose="020B0502040204020203" pitchFamily="34" charset="0"/>
                        </a:rPr>
                        <a:t>cho</a:t>
                      </a:r>
                      <a:r>
                        <a:rPr lang="en-US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900" b="0" dirty="0" err="1">
                          <a:effectLst/>
                          <a:latin typeface="+mn-lt"/>
                          <a:cs typeface="Segoe UI" panose="020B0502040204020203" pitchFamily="34" charset="0"/>
                        </a:rPr>
                        <a:t>lô</a:t>
                      </a:r>
                      <a:r>
                        <a:rPr lang="en-US" sz="900" b="0" dirty="0">
                          <a:effectLst/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900" b="0" dirty="0" err="1">
                          <a:effectLst/>
                          <a:latin typeface="+mn-lt"/>
                          <a:cs typeface="Segoe UI" panose="020B0502040204020203" pitchFamily="34" charset="0"/>
                        </a:rPr>
                        <a:t>đầu</a:t>
                      </a:r>
                      <a:endParaRPr lang="en-US" sz="900" b="0" dirty="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vi-VN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Ship sea để tối ưu chi phí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>
                          <a:effectLst/>
                          <a:latin typeface="+mn-lt"/>
                          <a:cs typeface="Segoe UI" panose="020B0502040204020203" pitchFamily="34" charset="0"/>
                        </a:rPr>
                        <a:t>Cut of Deal Prime date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 dirty="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Ready </a:t>
                      </a:r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hàng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bán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 Prime Date </a:t>
                      </a:r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tháng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 7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Prime date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 b="1">
                        <a:solidFill>
                          <a:srgbClr val="0000FF"/>
                        </a:solidFill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VN" sz="900" dirty="0">
                        <a:effectLst/>
                        <a:latin typeface="+mn-lt"/>
                        <a:cs typeface="Segoe UI" panose="020B0502040204020203" pitchFamily="34" charset="0"/>
                      </a:endParaRP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Hàng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 ready </a:t>
                      </a:r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đầy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đủ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để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bán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cuối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năm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. Forecast </a:t>
                      </a:r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cho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 3 </a:t>
                      </a:r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tháng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 11, 12 </a:t>
                      </a:r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và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tháng</a:t>
                      </a:r>
                      <a:r>
                        <a:rPr lang="en-US" sz="900" b="1" dirty="0">
                          <a:solidFill>
                            <a:srgbClr val="0000FF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 1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Black Friday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Segoe UI" panose="020B0502040204020203" pitchFamily="34" charset="0"/>
                        </a:rPr>
                        <a:t>Holiday</a:t>
                      </a:r>
                    </a:p>
                  </a:txBody>
                  <a:tcPr marL="8591" marR="85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368597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5CB17B-4F87-BDDC-5AEF-77AAC3810CC5}"/>
              </a:ext>
            </a:extLst>
          </p:cNvPr>
          <p:cNvSpPr txBox="1"/>
          <p:nvPr/>
        </p:nvSpPr>
        <p:spPr>
          <a:xfrm>
            <a:off x="6017160" y="4891788"/>
            <a:ext cx="322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4613ABF-3123-1455-CB75-0D90F2E17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4710"/>
            <a:ext cx="1508760" cy="5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0924B-77B1-781F-EB01-01BB3D2968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9828E-0A15-14A1-3CD1-A1A258DA7CC4}"/>
              </a:ext>
            </a:extLst>
          </p:cNvPr>
          <p:cNvSpPr txBox="1"/>
          <p:nvPr/>
        </p:nvSpPr>
        <p:spPr>
          <a:xfrm>
            <a:off x="2194560" y="1814078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vi-VN" sz="2800" b="1" i="0" u="none" strike="noStrike" cap="none" dirty="0">
                <a:solidFill>
                  <a:srgbClr val="ED7D31"/>
                </a:solidFill>
                <a:latin typeface="+mn-lt"/>
                <a:sym typeface="Arial"/>
              </a:rPr>
              <a:t>LÀM THẾ NÀO ĐỂ TỐI ƯU CÁC KHOẢN CHI PHÍ TRÊN AMAZON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E9B48-5B9A-0E06-700F-EEBE5390534F}"/>
              </a:ext>
            </a:extLst>
          </p:cNvPr>
          <p:cNvSpPr txBox="1"/>
          <p:nvPr/>
        </p:nvSpPr>
        <p:spPr>
          <a:xfrm>
            <a:off x="6017160" y="4891788"/>
            <a:ext cx="322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8376F50-9235-1FB9-493A-FC3DA603F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80560"/>
            <a:ext cx="1762363" cy="5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CC01F8-8A29-7D89-551F-6E03C954A8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E94198A-61D6-74DF-69C1-FBCF5940BA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"/>
          <a:stretch/>
        </p:blipFill>
        <p:spPr>
          <a:xfrm>
            <a:off x="0" y="1289309"/>
            <a:ext cx="5388090" cy="285123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809F5BD-1A1D-2DA4-13E9-810798201667}"/>
              </a:ext>
            </a:extLst>
          </p:cNvPr>
          <p:cNvSpPr/>
          <p:nvPr/>
        </p:nvSpPr>
        <p:spPr>
          <a:xfrm>
            <a:off x="2386584" y="1938527"/>
            <a:ext cx="749808" cy="272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Google Shape;131;p2">
            <a:extLst>
              <a:ext uri="{FF2B5EF4-FFF2-40B4-BE49-F238E27FC236}">
                <a16:creationId xmlns:a16="http://schemas.microsoft.com/office/drawing/2014/main" id="{EE31A2BC-F598-6AE9-57DB-E6AB61056B26}"/>
              </a:ext>
            </a:extLst>
          </p:cNvPr>
          <p:cNvSpPr txBox="1"/>
          <p:nvPr/>
        </p:nvSpPr>
        <p:spPr>
          <a:xfrm>
            <a:off x="5730078" y="221419"/>
            <a:ext cx="3200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Tối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ưu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Referal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Fee</a:t>
            </a:r>
            <a:endParaRPr sz="2400" b="1" i="0" u="none" strike="noStrike" cap="none" dirty="0">
              <a:solidFill>
                <a:srgbClr val="ED7D31"/>
              </a:solidFill>
              <a:latin typeface="+mn-lt"/>
              <a:sym typeface="Arial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242FD2-6FE3-88AD-9908-93E39A426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90" y="1655190"/>
            <a:ext cx="3736094" cy="1513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B51797-BB7C-9B89-6AF3-9BAA2F01293B}"/>
              </a:ext>
            </a:extLst>
          </p:cNvPr>
          <p:cNvSpPr txBox="1"/>
          <p:nvPr/>
        </p:nvSpPr>
        <p:spPr>
          <a:xfrm>
            <a:off x="6300188" y="953314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latin typeface="+mn-lt"/>
              </a:rPr>
              <a:t>Dựa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trên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cách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đặt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>
                <a:latin typeface="+mn-lt"/>
              </a:rPr>
              <a:t>giá</a:t>
            </a:r>
            <a:endParaRPr lang="en-VN" sz="1600" b="1" dirty="0"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D03572-4D0A-CD43-90CF-BD54D7BDF772}"/>
              </a:ext>
            </a:extLst>
          </p:cNvPr>
          <p:cNvSpPr/>
          <p:nvPr/>
        </p:nvSpPr>
        <p:spPr>
          <a:xfrm>
            <a:off x="6841972" y="1444751"/>
            <a:ext cx="2183155" cy="1064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50136-8718-AA99-0C59-AD2534023A78}"/>
              </a:ext>
            </a:extLst>
          </p:cNvPr>
          <p:cNvSpPr txBox="1"/>
          <p:nvPr/>
        </p:nvSpPr>
        <p:spPr>
          <a:xfrm>
            <a:off x="6017160" y="4891788"/>
            <a:ext cx="322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4575EE7-29E8-06CF-0797-ADD04E2A3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64710"/>
            <a:ext cx="1508760" cy="5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D7C7E4-7D30-4FE9-3955-C2943EE16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768" y="2197099"/>
            <a:ext cx="4725232" cy="29464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8C2C70-FE2F-015A-2983-E236894ABD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7DBEA2-8B9D-8751-7ECB-6F73722FB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b="9958"/>
          <a:stretch/>
        </p:blipFill>
        <p:spPr>
          <a:xfrm>
            <a:off x="4846012" y="2013593"/>
            <a:ext cx="4259472" cy="2465736"/>
          </a:xfrm>
          <a:prstGeom prst="rect">
            <a:avLst/>
          </a:prstGeom>
        </p:spPr>
      </p:pic>
      <p:sp>
        <p:nvSpPr>
          <p:cNvPr id="4" name="Google Shape;131;p2">
            <a:extLst>
              <a:ext uri="{FF2B5EF4-FFF2-40B4-BE49-F238E27FC236}">
                <a16:creationId xmlns:a16="http://schemas.microsoft.com/office/drawing/2014/main" id="{FB731873-ED03-8705-E35D-28CAFFCA00B6}"/>
              </a:ext>
            </a:extLst>
          </p:cNvPr>
          <p:cNvSpPr txBox="1"/>
          <p:nvPr/>
        </p:nvSpPr>
        <p:spPr>
          <a:xfrm>
            <a:off x="5951927" y="150308"/>
            <a:ext cx="260485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Tối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ưu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FBA fee</a:t>
            </a:r>
            <a:endParaRPr sz="2400" b="1" i="0" u="none" strike="noStrike" cap="none" dirty="0">
              <a:solidFill>
                <a:srgbClr val="ED7D31"/>
              </a:solidFill>
              <a:latin typeface="+mn-lt"/>
              <a:sym typeface="Arial"/>
            </a:endParaRPr>
          </a:p>
        </p:txBody>
      </p:sp>
      <p:sp>
        <p:nvSpPr>
          <p:cNvPr id="5" name="Google Shape;131;p2">
            <a:extLst>
              <a:ext uri="{FF2B5EF4-FFF2-40B4-BE49-F238E27FC236}">
                <a16:creationId xmlns:a16="http://schemas.microsoft.com/office/drawing/2014/main" id="{F0E1E8E0-13FE-A1E9-C9BD-EFD703D31E25}"/>
              </a:ext>
            </a:extLst>
          </p:cNvPr>
          <p:cNvSpPr txBox="1"/>
          <p:nvPr/>
        </p:nvSpPr>
        <p:spPr>
          <a:xfrm>
            <a:off x="4316198" y="530190"/>
            <a:ext cx="570587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vi-VN" sz="1600" b="1" i="0" u="none" strike="noStrike" cap="none" dirty="0">
                <a:latin typeface="+mn-lt"/>
                <a:sym typeface="Arial"/>
              </a:rPr>
              <a:t>Kích thước, khối lượng: Gross weight (bao bì)</a:t>
            </a:r>
            <a:endParaRPr sz="1600" b="1" i="0" u="none" strike="noStrike" cap="none" dirty="0">
              <a:latin typeface="+mn-lt"/>
              <a:sym typeface="Arial"/>
            </a:endParaRPr>
          </a:p>
        </p:txBody>
      </p:sp>
      <p:sp>
        <p:nvSpPr>
          <p:cNvPr id="6" name="Google Shape;131;p2">
            <a:extLst>
              <a:ext uri="{FF2B5EF4-FFF2-40B4-BE49-F238E27FC236}">
                <a16:creationId xmlns:a16="http://schemas.microsoft.com/office/drawing/2014/main" id="{AE732DBD-C423-6AAA-93D0-37ED381D8289}"/>
              </a:ext>
            </a:extLst>
          </p:cNvPr>
          <p:cNvSpPr txBox="1"/>
          <p:nvPr/>
        </p:nvSpPr>
        <p:spPr>
          <a:xfrm>
            <a:off x="5340435" y="1294422"/>
            <a:ext cx="289630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vi-VN" i="0" u="none" strike="noStrike" cap="none" dirty="0">
                <a:solidFill>
                  <a:srgbClr val="FF0000"/>
                </a:solidFill>
                <a:latin typeface="Candara" panose="020E0502030303020204" pitchFamily="34" charset="0"/>
                <a:sym typeface="Arial"/>
              </a:rPr>
              <a:t>13.9 inch –&gt; FBA fee $5.79 </a:t>
            </a:r>
            <a:endParaRPr i="0" u="none" strike="noStrike" cap="none" dirty="0">
              <a:solidFill>
                <a:srgbClr val="FF0000"/>
              </a:solidFill>
              <a:latin typeface="Candara" panose="020E0502030303020204" pitchFamily="34" charset="0"/>
              <a:sym typeface="Arial"/>
            </a:endParaRPr>
          </a:p>
        </p:txBody>
      </p:sp>
      <p:sp>
        <p:nvSpPr>
          <p:cNvPr id="7" name="Google Shape;131;p2">
            <a:extLst>
              <a:ext uri="{FF2B5EF4-FFF2-40B4-BE49-F238E27FC236}">
                <a16:creationId xmlns:a16="http://schemas.microsoft.com/office/drawing/2014/main" id="{533C8CFA-A8B6-EABE-55AA-10247C528A46}"/>
              </a:ext>
            </a:extLst>
          </p:cNvPr>
          <p:cNvSpPr txBox="1"/>
          <p:nvPr/>
        </p:nvSpPr>
        <p:spPr>
          <a:xfrm>
            <a:off x="5340435" y="1583141"/>
            <a:ext cx="262198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vi-VN" i="0" u="none" strike="noStrike" cap="none" dirty="0">
                <a:solidFill>
                  <a:srgbClr val="FF0000"/>
                </a:solidFill>
                <a:latin typeface="Candara" panose="020E0502030303020204" pitchFamily="34" charset="0"/>
                <a:sym typeface="Arial"/>
              </a:rPr>
              <a:t>14.1 inch –&gt; FBA fee $10.08</a:t>
            </a:r>
            <a:endParaRPr i="0" u="none" strike="noStrike" cap="none" dirty="0">
              <a:solidFill>
                <a:srgbClr val="FF0000"/>
              </a:solidFill>
              <a:latin typeface="Candara" panose="020E0502030303020204" pitchFamily="34" charset="0"/>
              <a:sym typeface="Arial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4AA66706-E28D-8AC8-AC97-2DA6D3AAB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" y="1301557"/>
            <a:ext cx="4828741" cy="289246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AFE9FA8-ECBD-EDD4-FD0A-BF6B453C5043}"/>
              </a:ext>
            </a:extLst>
          </p:cNvPr>
          <p:cNvSpPr/>
          <p:nvPr/>
        </p:nvSpPr>
        <p:spPr>
          <a:xfrm>
            <a:off x="17271" y="1318745"/>
            <a:ext cx="726974" cy="3844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BBA547-79A1-89D4-8152-1DEF3301F0E4}"/>
              </a:ext>
            </a:extLst>
          </p:cNvPr>
          <p:cNvSpPr/>
          <p:nvPr/>
        </p:nvSpPr>
        <p:spPr>
          <a:xfrm>
            <a:off x="17271" y="3809546"/>
            <a:ext cx="744245" cy="3844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EA868E-2648-EA11-7F5E-3ABEA6FFCD40}"/>
              </a:ext>
            </a:extLst>
          </p:cNvPr>
          <p:cNvSpPr/>
          <p:nvPr/>
        </p:nvSpPr>
        <p:spPr>
          <a:xfrm>
            <a:off x="1099227" y="3809547"/>
            <a:ext cx="607963" cy="3844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D97BAD-5923-F2C8-3969-BBF303DD6261}"/>
              </a:ext>
            </a:extLst>
          </p:cNvPr>
          <p:cNvSpPr/>
          <p:nvPr/>
        </p:nvSpPr>
        <p:spPr>
          <a:xfrm>
            <a:off x="3397109" y="3783149"/>
            <a:ext cx="607963" cy="4108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1D20F9-6470-99E2-D0A6-36D57668A652}"/>
              </a:ext>
            </a:extLst>
          </p:cNvPr>
          <p:cNvSpPr/>
          <p:nvPr/>
        </p:nvSpPr>
        <p:spPr>
          <a:xfrm>
            <a:off x="3354211" y="3004217"/>
            <a:ext cx="496163" cy="3438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30AE7-0A6A-26D7-8EC3-0184693AE34E}"/>
              </a:ext>
            </a:extLst>
          </p:cNvPr>
          <p:cNvSpPr txBox="1"/>
          <p:nvPr/>
        </p:nvSpPr>
        <p:spPr>
          <a:xfrm>
            <a:off x="6017160" y="4891788"/>
            <a:ext cx="322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AC3B88C7-BDCE-B966-1C6B-AAF9B80D3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64710"/>
            <a:ext cx="1508760" cy="5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9E570F-0802-8282-5041-7043E6997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768" y="2197099"/>
            <a:ext cx="4725232" cy="29464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A36C7D-CAEF-972C-78AA-51FFF0D909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Google Shape;131;p2">
            <a:extLst>
              <a:ext uri="{FF2B5EF4-FFF2-40B4-BE49-F238E27FC236}">
                <a16:creationId xmlns:a16="http://schemas.microsoft.com/office/drawing/2014/main" id="{99417DA7-7F69-5760-05A7-58A105A80F03}"/>
              </a:ext>
            </a:extLst>
          </p:cNvPr>
          <p:cNvSpPr txBox="1"/>
          <p:nvPr/>
        </p:nvSpPr>
        <p:spPr>
          <a:xfrm>
            <a:off x="5828884" y="75776"/>
            <a:ext cx="3276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4800"/>
              <a:buFont typeface="Arial"/>
              <a:buNone/>
            </a:pP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Tối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ưu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phí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lưu</a:t>
            </a:r>
            <a:r>
              <a:rPr lang="en-US" sz="2400" b="1" dirty="0">
                <a:solidFill>
                  <a:srgbClr val="ED7D31"/>
                </a:solidFill>
                <a:latin typeface="+mn-lt"/>
                <a:sym typeface="Arial"/>
              </a:rPr>
              <a:t> </a:t>
            </a:r>
            <a:r>
              <a:rPr lang="en-US" sz="2400" b="1" dirty="0" err="1">
                <a:solidFill>
                  <a:srgbClr val="ED7D31"/>
                </a:solidFill>
                <a:latin typeface="+mn-lt"/>
                <a:sym typeface="Arial"/>
              </a:rPr>
              <a:t>kho</a:t>
            </a:r>
            <a:endParaRPr sz="2400" b="1" i="0" u="none" strike="noStrike" cap="none" dirty="0">
              <a:solidFill>
                <a:srgbClr val="ED7D31"/>
              </a:solidFill>
              <a:latin typeface="+mn-lt"/>
              <a:sym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85F5294-853E-F155-A966-2F0B00089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621358"/>
              </p:ext>
            </p:extLst>
          </p:nvPr>
        </p:nvGraphicFramePr>
        <p:xfrm>
          <a:off x="950976" y="3357942"/>
          <a:ext cx="7508450" cy="1376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05CC8F-E931-01AD-EAA1-DA44F285BF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39" y="932512"/>
            <a:ext cx="6459939" cy="2537636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64B1F83-34C7-246E-50CA-884D1EF465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8" y="932512"/>
            <a:ext cx="2260600" cy="977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0516AA-F2D9-95BB-ADF9-121D1EA9EFCF}"/>
              </a:ext>
            </a:extLst>
          </p:cNvPr>
          <p:cNvSpPr txBox="1"/>
          <p:nvPr/>
        </p:nvSpPr>
        <p:spPr>
          <a:xfrm>
            <a:off x="6017160" y="4891788"/>
            <a:ext cx="3224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Copyright ©</a:t>
            </a:r>
            <a:r>
              <a:rPr lang="en-VN" sz="1000" dirty="0">
                <a:latin typeface="Arial" panose="020B0604020202020204" pitchFamily="34" charset="0"/>
                <a:cs typeface="Arial" panose="020B0604020202020204" pitchFamily="34" charset="0"/>
              </a:rPr>
              <a:t> 2022 Anneco Group. All rights reserved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F0D5FEB-D4D8-3F65-37DD-C7D3E6E1DB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564710"/>
            <a:ext cx="1508760" cy="5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3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Wolsey template">
  <a:themeElements>
    <a:clrScheme name="Custom 347">
      <a:dk1>
        <a:srgbClr val="252729"/>
      </a:dk1>
      <a:lt1>
        <a:srgbClr val="FFFFFF"/>
      </a:lt1>
      <a:dk2>
        <a:srgbClr val="607896"/>
      </a:dk2>
      <a:lt2>
        <a:srgbClr val="E8EDF1"/>
      </a:lt2>
      <a:accent1>
        <a:srgbClr val="3796BF"/>
      </a:accent1>
      <a:accent2>
        <a:srgbClr val="4BB5D9"/>
      </a:accent2>
      <a:accent3>
        <a:srgbClr val="81D1EC"/>
      </a:accent3>
      <a:accent4>
        <a:srgbClr val="FF9900"/>
      </a:accent4>
      <a:accent5>
        <a:srgbClr val="FFCB50"/>
      </a:accent5>
      <a:accent6>
        <a:srgbClr val="A9C747"/>
      </a:accent6>
      <a:hlink>
        <a:srgbClr val="4D77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1084</Words>
  <Application>Microsoft Macintosh PowerPoint</Application>
  <PresentationFormat>On-screen Show (16:9)</PresentationFormat>
  <Paragraphs>335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Candara</vt:lpstr>
      <vt:lpstr>Roboto Condensed</vt:lpstr>
      <vt:lpstr>Arial</vt:lpstr>
      <vt:lpstr>Oswald</vt:lpstr>
      <vt:lpstr>Wolsey template</vt:lpstr>
      <vt:lpstr>TỐI ƯU CHI PHÍ TRÊN AMAZON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  <vt:lpstr>THANK YOU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Profit and Loss</dc:title>
  <cp:lastModifiedBy>Tuấn Vũ</cp:lastModifiedBy>
  <cp:revision>6</cp:revision>
  <dcterms:modified xsi:type="dcterms:W3CDTF">2022-07-15T04:15:13Z</dcterms:modified>
</cp:coreProperties>
</file>